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40"/>
  </p:notesMasterIdLst>
  <p:sldIdLst>
    <p:sldId id="410" r:id="rId5"/>
    <p:sldId id="403" r:id="rId6"/>
    <p:sldId id="386" r:id="rId7"/>
    <p:sldId id="401" r:id="rId8"/>
    <p:sldId id="265" r:id="rId9"/>
    <p:sldId id="388" r:id="rId10"/>
    <p:sldId id="292" r:id="rId11"/>
    <p:sldId id="270" r:id="rId12"/>
    <p:sldId id="402" r:id="rId13"/>
    <p:sldId id="273" r:id="rId14"/>
    <p:sldId id="275" r:id="rId15"/>
    <p:sldId id="400" r:id="rId16"/>
    <p:sldId id="278" r:id="rId17"/>
    <p:sldId id="279" r:id="rId18"/>
    <p:sldId id="381" r:id="rId19"/>
    <p:sldId id="390" r:id="rId20"/>
    <p:sldId id="392" r:id="rId21"/>
    <p:sldId id="389" r:id="rId22"/>
    <p:sldId id="394" r:id="rId23"/>
    <p:sldId id="395" r:id="rId24"/>
    <p:sldId id="404" r:id="rId25"/>
    <p:sldId id="393" r:id="rId26"/>
    <p:sldId id="293" r:id="rId27"/>
    <p:sldId id="296" r:id="rId28"/>
    <p:sldId id="396" r:id="rId29"/>
    <p:sldId id="397" r:id="rId30"/>
    <p:sldId id="406" r:id="rId31"/>
    <p:sldId id="413" r:id="rId32"/>
    <p:sldId id="407" r:id="rId33"/>
    <p:sldId id="412" r:id="rId34"/>
    <p:sldId id="408" r:id="rId35"/>
    <p:sldId id="409" r:id="rId36"/>
    <p:sldId id="411" r:id="rId37"/>
    <p:sldId id="415" r:id="rId38"/>
    <p:sldId id="405" r:id="rId3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0" autoAdjust="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FAAA9-0BAD-4147-B571-ED22E389831F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309C0-7C80-432A-BCBD-0C527CF49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604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309C0-7C80-432A-BCBD-0C527CF493B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89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6F800082-D673-4D14-8A1E-700180B2A5D5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2EC1059B-4EF6-4C98-9DFA-ED04BB958687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Dikdörtgen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Dikdörtgen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Dikdörtgen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0082-D673-4D14-8A1E-700180B2A5D5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059B-4EF6-4C98-9DFA-ED04BB95868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0082-D673-4D14-8A1E-700180B2A5D5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059B-4EF6-4C98-9DFA-ED04BB958687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İkizkenar Üçgen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78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93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86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90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83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64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31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0082-D673-4D14-8A1E-700180B2A5D5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059B-4EF6-4C98-9DFA-ED04BB958687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97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40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25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134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54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026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441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7711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7176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513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6F800082-D673-4D14-8A1E-700180B2A5D5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2EC1059B-4EF6-4C98-9DFA-ED04BB958687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032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7904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5795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67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B3A824-1A51-4B26-AD58-A6D8E14F6C04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440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57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119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51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633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0082-D673-4D14-8A1E-700180B2A5D5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059B-4EF6-4C98-9DFA-ED04BB958687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661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357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49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49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81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0082-D673-4D14-8A1E-700180B2A5D5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059B-4EF6-4C98-9DFA-ED04BB958687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0082-D673-4D14-8A1E-700180B2A5D5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059B-4EF6-4C98-9DFA-ED04BB958687}" type="slidenum">
              <a:rPr lang="tr-TR" smtClean="0"/>
              <a:t>‹#›</a:t>
            </a:fld>
            <a:endParaRPr lang="tr-TR"/>
          </a:p>
        </p:txBody>
      </p:sp>
      <p:sp>
        <p:nvSpPr>
          <p:cNvPr id="6" name="İkizkenar Üçgen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0082-D673-4D14-8A1E-700180B2A5D5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059B-4EF6-4C98-9DFA-ED04BB958687}" type="slidenum">
              <a:rPr lang="tr-TR" smtClean="0"/>
              <a:t>‹#›</a:t>
            </a:fld>
            <a:endParaRPr lang="tr-TR"/>
          </a:p>
        </p:txBody>
      </p:sp>
      <p:sp>
        <p:nvSpPr>
          <p:cNvPr id="5" name="Düz Bağlayıcı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İkizkenar Üçgen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0082-D673-4D14-8A1E-700180B2A5D5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059B-4EF6-4C98-9DFA-ED04BB958687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İkizkenar Üçgen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0082-D673-4D14-8A1E-700180B2A5D5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059B-4EF6-4C98-9DFA-ED04BB958687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İkizkenar Üçgen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800082-D673-4D14-8A1E-700180B2A5D5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C1059B-4EF6-4C98-9DFA-ED04BB958687}" type="slidenum">
              <a:rPr lang="tr-TR" smtClean="0"/>
              <a:t>‹#›</a:t>
            </a:fld>
            <a:endParaRPr lang="tr-TR"/>
          </a:p>
        </p:txBody>
      </p:sp>
      <p:sp>
        <p:nvSpPr>
          <p:cNvPr id="28" name="Düz Bağlayıcı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Düz Bağlayıcı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İkizkenar Üçgen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646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BC1C18-307B-4F68-A007-B5B542270E8D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29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is.osym.gov.tr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D8973A-D31D-0937-2842-FC794C725B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"/>
          <a:stretch/>
        </p:blipFill>
        <p:spPr>
          <a:xfrm>
            <a:off x="406991" y="450781"/>
            <a:ext cx="11522618" cy="563594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21F8962-C9FF-7F62-F7E2-B804592DF7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4" t="32738" r="77286" b="44712"/>
          <a:stretch/>
        </p:blipFill>
        <p:spPr>
          <a:xfrm>
            <a:off x="2679186" y="1769464"/>
            <a:ext cx="1436177" cy="2082798"/>
          </a:xfrm>
          <a:prstGeom prst="ellipse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E6C437C-9814-993F-8C2C-655735819E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4" t="32774" r="59386" b="46877"/>
          <a:stretch/>
        </p:blipFill>
        <p:spPr>
          <a:xfrm>
            <a:off x="4976141" y="1923363"/>
            <a:ext cx="1758434" cy="2061274"/>
          </a:xfrm>
          <a:prstGeom prst="ellipse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CBC1097-4773-D745-4DFE-1A57DDE43D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2" t="30849" r="38978" b="50176"/>
          <a:stretch/>
        </p:blipFill>
        <p:spPr>
          <a:xfrm>
            <a:off x="7401003" y="1845872"/>
            <a:ext cx="1283511" cy="2138764"/>
          </a:xfrm>
          <a:prstGeom prst="ellipse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2D73A994-B19F-2556-3AB1-FB453171B145}"/>
              </a:ext>
            </a:extLst>
          </p:cNvPr>
          <p:cNvSpPr/>
          <p:nvPr/>
        </p:nvSpPr>
        <p:spPr>
          <a:xfrm>
            <a:off x="2645569" y="1272392"/>
            <a:ext cx="1510327" cy="315470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900" b="1" i="0" u="none" strike="noStrike" kern="1200" cap="none" spc="0" normalizeH="0" baseline="0" noProof="0" dirty="0">
                <a:ln w="0"/>
                <a:solidFill>
                  <a:srgbClr val="3E885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Y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6103514-3ECB-2043-8902-B12BE5F374D9}"/>
              </a:ext>
            </a:extLst>
          </p:cNvPr>
          <p:cNvSpPr/>
          <p:nvPr/>
        </p:nvSpPr>
        <p:spPr>
          <a:xfrm>
            <a:off x="7392795" y="1272392"/>
            <a:ext cx="1390102" cy="315470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900" b="1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S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BEBDF801-F8D3-E20B-BD03-D67D4760E0D6}"/>
              </a:ext>
            </a:extLst>
          </p:cNvPr>
          <p:cNvSpPr/>
          <p:nvPr/>
        </p:nvSpPr>
        <p:spPr>
          <a:xfrm>
            <a:off x="5019483" y="1335399"/>
            <a:ext cx="1580859" cy="315470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9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K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1230117" y="5226385"/>
            <a:ext cx="925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YÜKSEKÖĞRETİM KURUMLARI SINAVI (YKS) </a:t>
            </a: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(TYT – AYT/YDT)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734575" y="5899674"/>
            <a:ext cx="357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Psik</a:t>
            </a:r>
            <a:r>
              <a:rPr lang="tr-T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Dan. Fatma ŞENSİN</a:t>
            </a:r>
            <a:endParaRPr lang="tr-T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2126" y="0"/>
            <a:ext cx="10972800" cy="9906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Tarih-1 ve Coğrafya-1 Kapsamı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22126" y="1407090"/>
            <a:ext cx="10972800" cy="4937760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Coğrafya-1: 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Adayların konu ayrımına gitmeden, coğrafya -1 / coğrafya-2 demeden tüm lise coğrafya müfredatına çalışması tavsiye olunur.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Tarih-1: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Tarih dersinin 9 ve 10. sınıf tarih ve İnkılap Tarihi kazanımlarından oluşmaktadır. </a:t>
            </a:r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111" y="3723685"/>
            <a:ext cx="2688689" cy="2015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13" y="3633131"/>
            <a:ext cx="3908055" cy="2196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5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Sosyal Bilimler-2 Ders Kapsamları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92898" y="1407090"/>
            <a:ext cx="10972800" cy="4937760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Felsefe Grubu: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Felsefe, Sosyoloji, Psikoloji ve Mantık Derslerinin tüm lise müfredatını kapsamaktadır.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Tarihe ilave olarak Çağdaş Türk Dünya Tarihi eklenir.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Coğrafya için tüm lise müfredatına çalışması önerilir.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Din dersinden muaf olan adaylar, ilave felsefe grubu sorularını yanıtlayacaktır.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523" y="4068219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443571" y="325655"/>
            <a:ext cx="7550230" cy="403957"/>
          </a:xfrm>
          <a:prstGeom prst="rect">
            <a:avLst/>
          </a:prstGeom>
          <a:solidFill>
            <a:srgbClr val="2D56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YABANCI DİL TESTİ (YDT</a:t>
            </a:r>
            <a:r>
              <a:rPr lang="tr-TR" sz="202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r-TR" sz="20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74" y="1095531"/>
            <a:ext cx="1688851" cy="222229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430" y="3510451"/>
            <a:ext cx="1688851" cy="222229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887" y="1095531"/>
            <a:ext cx="1688851" cy="222229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0136" y="3510451"/>
            <a:ext cx="1688851" cy="222229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503" y="1095531"/>
            <a:ext cx="1688851" cy="222229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189" y="3510451"/>
            <a:ext cx="1688851" cy="2222294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105804" y="1289129"/>
            <a:ext cx="6176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700" b="1" dirty="0">
              <a:solidFill>
                <a:srgbClr val="D37489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2259042" y="3698522"/>
            <a:ext cx="6176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b="1" dirty="0">
                <a:solidFill>
                  <a:srgbClr val="94BAD8"/>
                </a:solidFill>
              </a:rPr>
              <a:t>01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5035500" y="1288159"/>
            <a:ext cx="6176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b="1" dirty="0">
                <a:solidFill>
                  <a:srgbClr val="7CBCC8"/>
                </a:solidFill>
              </a:rPr>
              <a:t>02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6275749" y="3697553"/>
            <a:ext cx="6176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b="1" dirty="0">
                <a:solidFill>
                  <a:srgbClr val="E7B269"/>
                </a:solidFill>
              </a:rPr>
              <a:t>03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8927116" y="1288157"/>
            <a:ext cx="6176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b="1" dirty="0">
                <a:solidFill>
                  <a:srgbClr val="D37489"/>
                </a:solidFill>
              </a:rPr>
              <a:t>04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9993801" y="3697552"/>
            <a:ext cx="6176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b="1" dirty="0">
                <a:solidFill>
                  <a:srgbClr val="94BAD8"/>
                </a:solidFill>
              </a:rPr>
              <a:t>05</a:t>
            </a:r>
          </a:p>
        </p:txBody>
      </p:sp>
      <p:cxnSp>
        <p:nvCxnSpPr>
          <p:cNvPr id="23" name="Dirsek Bağlayıcısı 22"/>
          <p:cNvCxnSpPr/>
          <p:nvPr/>
        </p:nvCxnSpPr>
        <p:spPr>
          <a:xfrm rot="5400000" flipH="1" flipV="1">
            <a:off x="2946177" y="1876664"/>
            <a:ext cx="1160019" cy="1773834"/>
          </a:xfrm>
          <a:prstGeom prst="bentConnector2">
            <a:avLst/>
          </a:prstGeom>
          <a:ln>
            <a:solidFill>
              <a:srgbClr val="94BAD8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Dirsek Bağlayıcısı 24"/>
          <p:cNvCxnSpPr/>
          <p:nvPr/>
        </p:nvCxnSpPr>
        <p:spPr>
          <a:xfrm rot="16200000" flipH="1">
            <a:off x="721724" y="3763723"/>
            <a:ext cx="1303773" cy="617626"/>
          </a:xfrm>
          <a:prstGeom prst="bentConnector2">
            <a:avLst/>
          </a:prstGeom>
          <a:ln>
            <a:solidFill>
              <a:srgbClr val="D3748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Dirsek Bağlayıcısı 26"/>
          <p:cNvCxnSpPr/>
          <p:nvPr/>
        </p:nvCxnSpPr>
        <p:spPr>
          <a:xfrm>
            <a:off x="6275523" y="2206678"/>
            <a:ext cx="593736" cy="1136912"/>
          </a:xfrm>
          <a:prstGeom prst="bentConnector2">
            <a:avLst/>
          </a:prstGeom>
          <a:ln>
            <a:solidFill>
              <a:srgbClr val="7CBCC8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Dirsek Bağlayıcısı 30"/>
          <p:cNvCxnSpPr/>
          <p:nvPr/>
        </p:nvCxnSpPr>
        <p:spPr>
          <a:xfrm flipV="1">
            <a:off x="7116900" y="2646743"/>
            <a:ext cx="1188167" cy="1050809"/>
          </a:xfrm>
          <a:prstGeom prst="bentConnector3">
            <a:avLst/>
          </a:prstGeom>
          <a:ln>
            <a:solidFill>
              <a:srgbClr val="E7B26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Dirsek Bağlayıcısı 32"/>
          <p:cNvCxnSpPr/>
          <p:nvPr/>
        </p:nvCxnSpPr>
        <p:spPr>
          <a:xfrm rot="16200000" flipH="1">
            <a:off x="9841003" y="2608857"/>
            <a:ext cx="1513980" cy="663410"/>
          </a:xfrm>
          <a:prstGeom prst="bentConnector3">
            <a:avLst/>
          </a:prstGeom>
          <a:ln>
            <a:solidFill>
              <a:srgbClr val="D3748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Düz Ok Bağlayıcısı 34"/>
          <p:cNvCxnSpPr/>
          <p:nvPr/>
        </p:nvCxnSpPr>
        <p:spPr>
          <a:xfrm>
            <a:off x="3645121" y="4893882"/>
            <a:ext cx="1709532" cy="0"/>
          </a:xfrm>
          <a:prstGeom prst="straightConnector1">
            <a:avLst/>
          </a:prstGeom>
          <a:ln>
            <a:solidFill>
              <a:srgbClr val="7CBCC8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Düz Ok Bağlayıcısı 35"/>
          <p:cNvCxnSpPr/>
          <p:nvPr/>
        </p:nvCxnSpPr>
        <p:spPr>
          <a:xfrm>
            <a:off x="7536737" y="4893882"/>
            <a:ext cx="17095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Metin kutusu 36"/>
          <p:cNvSpPr txBox="1"/>
          <p:nvPr/>
        </p:nvSpPr>
        <p:spPr>
          <a:xfrm rot="5400000">
            <a:off x="695419" y="1811111"/>
            <a:ext cx="1431161" cy="14895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r-TR" sz="2700" b="1" dirty="0">
                <a:solidFill>
                  <a:schemeClr val="bg1"/>
                </a:solidFill>
              </a:rPr>
              <a:t>80 </a:t>
            </a:r>
          </a:p>
          <a:p>
            <a:pPr algn="ctr"/>
            <a:r>
              <a:rPr lang="tr-TR" sz="2700" b="1" dirty="0">
                <a:solidFill>
                  <a:schemeClr val="bg1"/>
                </a:solidFill>
              </a:rPr>
              <a:t>SORU</a:t>
            </a:r>
          </a:p>
          <a:p>
            <a:pPr algn="ctr"/>
            <a:r>
              <a:rPr lang="tr-TR" sz="2700" b="1" dirty="0">
                <a:solidFill>
                  <a:schemeClr val="bg1"/>
                </a:solidFill>
              </a:rPr>
              <a:t>120 </a:t>
            </a:r>
            <a:r>
              <a:rPr lang="tr-TR" sz="2700" b="1" dirty="0" err="1">
                <a:solidFill>
                  <a:schemeClr val="bg1"/>
                </a:solidFill>
              </a:rPr>
              <a:t>dk</a:t>
            </a:r>
            <a:endParaRPr lang="tr-TR" sz="2700" b="1" dirty="0">
              <a:solidFill>
                <a:schemeClr val="bg1"/>
              </a:solidFill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944064" y="4724424"/>
            <a:ext cx="12975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İNGİLİZCE</a:t>
            </a:r>
            <a:endParaRPr lang="tr-TR" sz="2025" dirty="0"/>
          </a:p>
        </p:txBody>
      </p:sp>
      <p:sp>
        <p:nvSpPr>
          <p:cNvPr id="39" name="Metin kutusu 38"/>
          <p:cNvSpPr txBox="1"/>
          <p:nvPr/>
        </p:nvSpPr>
        <p:spPr>
          <a:xfrm>
            <a:off x="4702560" y="2246261"/>
            <a:ext cx="1297525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RUSÇA</a:t>
            </a:r>
            <a:endParaRPr lang="tr-TR" sz="2025" dirty="0"/>
          </a:p>
        </p:txBody>
      </p:sp>
      <p:sp>
        <p:nvSpPr>
          <p:cNvPr id="41" name="Metin kutusu 40"/>
          <p:cNvSpPr txBox="1"/>
          <p:nvPr/>
        </p:nvSpPr>
        <p:spPr>
          <a:xfrm>
            <a:off x="8476672" y="2231326"/>
            <a:ext cx="150123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FRANSIZCA</a:t>
            </a:r>
            <a:endParaRPr lang="tr-TR" sz="2025" dirty="0"/>
          </a:p>
        </p:txBody>
      </p:sp>
      <p:sp>
        <p:nvSpPr>
          <p:cNvPr id="42" name="Dikdörtgen 41"/>
          <p:cNvSpPr/>
          <p:nvPr/>
        </p:nvSpPr>
        <p:spPr>
          <a:xfrm>
            <a:off x="5910499" y="4686174"/>
            <a:ext cx="1600118" cy="403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ALMANCA</a:t>
            </a:r>
            <a:endParaRPr lang="tr-TR" sz="2025" dirty="0"/>
          </a:p>
        </p:txBody>
      </p:sp>
      <p:sp>
        <p:nvSpPr>
          <p:cNvPr id="43" name="Dikdörtgen 42"/>
          <p:cNvSpPr/>
          <p:nvPr/>
        </p:nvSpPr>
        <p:spPr>
          <a:xfrm>
            <a:off x="9770393" y="4686174"/>
            <a:ext cx="1337226" cy="403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ARAPÇA</a:t>
            </a:r>
            <a:endParaRPr lang="tr-TR" sz="2025" dirty="0"/>
          </a:p>
        </p:txBody>
      </p:sp>
    </p:spTree>
    <p:extLst>
      <p:ext uri="{BB962C8B-B14F-4D97-AF65-F5344CB8AC3E}">
        <p14:creationId xmlns:p14="http://schemas.microsoft.com/office/powerpoint/2010/main" val="344952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/>
      <p:bldP spid="16" grpId="0"/>
      <p:bldP spid="17" grpId="0"/>
      <p:bldP spid="18" grpId="0"/>
      <p:bldP spid="37" grpId="0"/>
      <p:bldP spid="38" grpId="0"/>
      <p:bldP spid="39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4652" y="0"/>
            <a:ext cx="10972800" cy="9906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Dil Sınavı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tr-T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Aday bu 5 dilden birini seçerek dil sınavına girer.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tr-T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dilin tüm lise müfredatını kapsamaktadır.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Beş farklı dilden yapılacak sınavda tek puanlama ve sıra olacaktır.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065" y="3569918"/>
            <a:ext cx="3186257" cy="246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-248433"/>
            <a:ext cx="10972800" cy="990600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AYT UYGULANIŞI</a:t>
            </a:r>
            <a:endParaRPr lang="tr-TR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tr-TR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AYT’de</a:t>
            </a: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adaya tek kitapçık verilecektir.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Aday kendi tercih önceliğine göre istediği testten başlayarak, istediği kadar test yanıtlayabilir.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 durumda adayın zamanı iyi kullanması açısından 2 veya 3 teste girmesi tavsiye olunur.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teste birden hazırlanmanın hiç gereği yoktur, lütfen kazanmak istediğiniz programları önceden seçiniz.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88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152400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933578" y="1762124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Adayın, Yerleşmeyi Hedeflediği Programın Puan Türleri</a:t>
                      </a:r>
                      <a:r>
                        <a:rPr lang="tr-TR" baseline="0" dirty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/>
                        <a:t>ALAN YETERLİLİK TESTLERİ 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Türk Dili ve Edebiyatı- Sosyal Bilimler-1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Sosyal Bilimler-2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 Matematik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Sayısal + Eşit Ağırlık  Puanı</a:t>
                      </a:r>
                      <a:r>
                        <a:rPr lang="tr-TR" baseline="0" dirty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1" y="3752851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4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58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0301" y="4724401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39176" y="4762501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67601" y="3771901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58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39176" y="5248276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19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9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29801" y="5686426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82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58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1360098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rgbClr val="E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PUAN TÜRLERİ İÇİN</a:t>
              </a:r>
            </a:p>
            <a:p>
              <a:pPr algn="ctr"/>
              <a:endParaRPr lang="en-US" sz="2400" b="1" cap="all" dirty="0">
                <a:ln/>
                <a:solidFill>
                  <a:srgbClr val="EF0000"/>
                </a:solidFill>
                <a:effectLst>
                  <a:outerShdw blurRad="19685" dist="12700" dir="5400000" algn="tl" rotWithShape="0">
                    <a:srgbClr val="EF00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rgbClr val="008BEF">
                          <a:shade val="20000"/>
                          <a:satMod val="200000"/>
                        </a:srgbClr>
                      </a:gs>
                      <a:gs pos="78000">
                        <a:srgbClr val="008BEF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008BEF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/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rgbClr val="008BEF">
                        <a:shade val="20000"/>
                        <a:satMod val="200000"/>
                      </a:srgbClr>
                    </a:gs>
                    <a:gs pos="78000">
                      <a:srgbClr val="008BE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8BE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endParaRP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15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18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ALAN YETERLİKİK TESTİ SÜRELERİ </a:t>
            </a:r>
          </a:p>
        </p:txBody>
      </p:sp>
      <p:pic>
        <p:nvPicPr>
          <p:cNvPr id="5122" name="Picture 2" descr="C:\Users\Senay\Desktop\örnek çalışma\fotolar\SINAV SÜRESİ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32" y="1333142"/>
            <a:ext cx="9009665" cy="414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flipV="1">
            <a:off x="2423592" y="1417638"/>
            <a:ext cx="7787208" cy="64321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2050" name="Picture 2" descr="C:\Users\Senem\Desktop\2022 YKS SÜRECİ\ayt puan hesapla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28" y="980728"/>
            <a:ext cx="911299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4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0E808D0-33AE-967E-5FD9-89F7E7382ACD}"/>
              </a:ext>
            </a:extLst>
          </p:cNvPr>
          <p:cNvSpPr txBox="1"/>
          <p:nvPr/>
        </p:nvSpPr>
        <p:spPr>
          <a:xfrm>
            <a:off x="2011601" y="389105"/>
            <a:ext cx="4867833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ORTAÖĞRETİM BAŞARI PUANININ (OBP) HESAPLANMASI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0008B2B-ED86-462B-D1EE-D41F56788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47" y="1136104"/>
            <a:ext cx="3443533" cy="496817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AEF04D1-E8B4-5D4C-F98A-ED496C77B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517" y="1136105"/>
            <a:ext cx="3194549" cy="461257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F6FC378-0759-AF2F-DCE0-093028EB8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773" y="1136104"/>
            <a:ext cx="3654681" cy="461257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9D6DFDF-7835-993E-8861-DD6033DC4E0A}"/>
              </a:ext>
            </a:extLst>
          </p:cNvPr>
          <p:cNvSpPr txBox="1"/>
          <p:nvPr/>
        </p:nvSpPr>
        <p:spPr>
          <a:xfrm>
            <a:off x="1731871" y="1635031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OBP HESAPLANMASINDA DİPLOMA NOTU ÖNEMLİDİR. BU NEDENLE SON SINIF ADAYLARININ DİPLOMA NOTLARINA DİKKAT ETMESİ GEREKMEKTEDİR. DİPLOMA PUANI HESAPLAMASI AŞAĞIDAKİ GİBİ YAPILIR;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EC297E63-7A8A-C1FA-97C4-2E6B312902E5}"/>
              </a:ext>
            </a:extLst>
          </p:cNvPr>
          <p:cNvSpPr txBox="1"/>
          <p:nvPr/>
        </p:nvSpPr>
        <p:spPr>
          <a:xfrm>
            <a:off x="941367" y="1454190"/>
            <a:ext cx="891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OBP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BDBE970-1EA9-F607-D8EF-FD9775D08A5A}"/>
              </a:ext>
            </a:extLst>
          </p:cNvPr>
          <p:cNvSpPr txBox="1"/>
          <p:nvPr/>
        </p:nvSpPr>
        <p:spPr>
          <a:xfrm>
            <a:off x="4384900" y="1428284"/>
            <a:ext cx="891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OBP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2ADBC6C-F7BA-80C2-A541-DC37F0746AB7}"/>
              </a:ext>
            </a:extLst>
          </p:cNvPr>
          <p:cNvSpPr txBox="1"/>
          <p:nvPr/>
        </p:nvSpPr>
        <p:spPr>
          <a:xfrm>
            <a:off x="7662174" y="1428283"/>
            <a:ext cx="891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OBP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5C091A9-DCE1-2CA3-FB89-134DD9DAFAE7}"/>
              </a:ext>
            </a:extLst>
          </p:cNvPr>
          <p:cNvSpPr txBox="1"/>
          <p:nvPr/>
        </p:nvSpPr>
        <p:spPr>
          <a:xfrm rot="16200000">
            <a:off x="-98912" y="3435525"/>
            <a:ext cx="297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Hesaplama İle İlgili Açıklama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8B1FA726-CC35-E698-FE48-9F8F87E65EAB}"/>
              </a:ext>
            </a:extLst>
          </p:cNvPr>
          <p:cNvSpPr txBox="1"/>
          <p:nvPr/>
        </p:nvSpPr>
        <p:spPr>
          <a:xfrm rot="16200000">
            <a:off x="3332737" y="3291853"/>
            <a:ext cx="297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Hesaplama Sistemi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2CE5096-5839-2A12-ACA6-63C95028B4E0}"/>
              </a:ext>
            </a:extLst>
          </p:cNvPr>
          <p:cNvSpPr txBox="1"/>
          <p:nvPr/>
        </p:nvSpPr>
        <p:spPr>
          <a:xfrm rot="16200000">
            <a:off x="6621895" y="3257724"/>
            <a:ext cx="297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Kısa Yolla Hesaplama Sistemi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D2F8C47-4372-BB5F-08AB-23EF8D3E732E}"/>
              </a:ext>
            </a:extLst>
          </p:cNvPr>
          <p:cNvSpPr txBox="1"/>
          <p:nvPr/>
        </p:nvSpPr>
        <p:spPr>
          <a:xfrm>
            <a:off x="5138404" y="2958471"/>
            <a:ext cx="2194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OBP = DİPLOMA NOTU X 5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EKLENECEK  PUAN=OBP X 0,12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CF6A58F0-C7F4-98FD-165E-F688EF7DBBF8}"/>
              </a:ext>
            </a:extLst>
          </p:cNvPr>
          <p:cNvSpPr/>
          <p:nvPr/>
        </p:nvSpPr>
        <p:spPr>
          <a:xfrm>
            <a:off x="8277073" y="2958471"/>
            <a:ext cx="28896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KISA YOLU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DİPLOMA NOTU </a:t>
            </a:r>
            <a:r>
              <a:rPr lang="tr-TR" dirty="0"/>
              <a:t>X</a:t>
            </a:r>
            <a:r>
              <a:rPr kumimoji="0" lang="tr-T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0,6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=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EKLENECEK PUAN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7ED95003-F961-5252-D4A7-39762936D94D}"/>
              </a:ext>
            </a:extLst>
          </p:cNvPr>
          <p:cNvSpPr/>
          <p:nvPr/>
        </p:nvSpPr>
        <p:spPr>
          <a:xfrm>
            <a:off x="1878789" y="5332583"/>
            <a:ext cx="209996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DİPLOMA NOTU 50’NİN ALTINDA OLAN ADAYLARIN DİPLOMA PUANLARI 50 OLARAK KABUL EDİLİR.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D50B79E-A2CC-D086-8CDF-6F510E12805D}"/>
              </a:ext>
            </a:extLst>
          </p:cNvPr>
          <p:cNvSpPr txBox="1"/>
          <p:nvPr/>
        </p:nvSpPr>
        <p:spPr>
          <a:xfrm>
            <a:off x="2092597" y="708955"/>
            <a:ext cx="256025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0,5 NET KURALI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304A780-307A-2431-1625-E7F1B4FC5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766" y="1365415"/>
            <a:ext cx="4415972" cy="521549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07ACE29-50EA-E6DC-9E2A-FCA96D804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700" y="1365414"/>
            <a:ext cx="4283209" cy="521549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1FF9CC60-6406-ED6E-2BE3-22F6DF961491}"/>
              </a:ext>
            </a:extLst>
          </p:cNvPr>
          <p:cNvSpPr txBox="1"/>
          <p:nvPr/>
        </p:nvSpPr>
        <p:spPr>
          <a:xfrm rot="16200000">
            <a:off x="349388" y="3395520"/>
            <a:ext cx="2560256" cy="369332"/>
          </a:xfrm>
          <a:prstGeom prst="rect">
            <a:avLst/>
          </a:prstGeom>
          <a:solidFill>
            <a:srgbClr val="338AE8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TYT 0,5 NET KURALI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A1FFD9E-FD30-6D3B-5AA9-85CFEAC0692C}"/>
              </a:ext>
            </a:extLst>
          </p:cNvPr>
          <p:cNvSpPr txBox="1"/>
          <p:nvPr/>
        </p:nvSpPr>
        <p:spPr>
          <a:xfrm rot="16200000">
            <a:off x="9217731" y="3395519"/>
            <a:ext cx="3093655" cy="369332"/>
          </a:xfrm>
          <a:prstGeom prst="rect">
            <a:avLst/>
          </a:prstGeom>
          <a:solidFill>
            <a:srgbClr val="FF3654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AYT/YDT 0,5 NET KURALI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ABC61BE-996E-5278-69C8-1259447F999D}"/>
              </a:ext>
            </a:extLst>
          </p:cNvPr>
          <p:cNvSpPr txBox="1"/>
          <p:nvPr/>
        </p:nvSpPr>
        <p:spPr>
          <a:xfrm>
            <a:off x="2092597" y="1702747"/>
            <a:ext cx="3264504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5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TYT PUAN TÜRÜNDE ADAYLARIN PUANLARININ HESAPLANABİLMESİ İÇİN </a:t>
            </a:r>
            <a:r>
              <a:rPr kumimoji="0" lang="tr-TR" sz="155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TÜRKÇE DERSİ VEYA MATEMATİK DERSİNİN HERHANGİ BİRİNDEN </a:t>
            </a:r>
            <a:r>
              <a:rPr kumimoji="0" lang="tr-TR" sz="15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0,5 NET(HAM PUAN) YAPMALARI GEREKMETEDİR.EĞER ADAYLAR 0,5 NET YAPMAZLARSA TYT PUANLARI HESAPLANMAYACAKTIR. TYT TESTİNDE 0,5 NET KURALINA TAKILAN ADAYLAR AYT KISMINDA FULL YAPMIŞ OLSALAR DAHİ AYT PUANLARI HESAPLANMAYACAKTIR. </a:t>
            </a:r>
            <a:endParaRPr kumimoji="0" lang="tr-TR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40A8858-D8F4-4B3B-707A-948F5DBD9C7E}"/>
              </a:ext>
            </a:extLst>
          </p:cNvPr>
          <p:cNvSpPr txBox="1"/>
          <p:nvPr/>
        </p:nvSpPr>
        <p:spPr>
          <a:xfrm>
            <a:off x="6892620" y="1745130"/>
            <a:ext cx="3199080" cy="458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AYT PUAN TÜRÜNDE ADAYLARIN PUANLARININ HESAPLANABİLMESİ İÇİN, PUAN GETİREN TESTLERİN HERHANGİ BİRİNDEN 0,5 NET YAPMIŞ OLMALARI GEREKMEKTEDİR. ÖRNEĞİN; SÖZEL PUAN TÜRÜNÜN HESAPLANABİLMESİ İÇİN T.D.EDEBİYATI </a:t>
            </a: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+SOSYAL-1 TESTİNDEN VEYA SOSYAL-2 </a:t>
            </a: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TESTİNİN HERHANGİ BİRİNDEN 0,5 NET YAPMIŞ OLMASI GEREKMETEDİR. YDT İÇİN DE DİL TESTİNDEN 0,5 NET YAPMASI GEREKMETKEDİR. AKSİ TAKDİRDE ADAYIN AYT PUANI HESAPLANMAYACAKTIR…</a:t>
            </a:r>
          </a:p>
        </p:txBody>
      </p:sp>
    </p:spTree>
    <p:extLst>
      <p:ext uri="{BB962C8B-B14F-4D97-AF65-F5344CB8AC3E}">
        <p14:creationId xmlns:p14="http://schemas.microsoft.com/office/powerpoint/2010/main" val="108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03" y="1455203"/>
            <a:ext cx="2659685" cy="442548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527" y="1455203"/>
            <a:ext cx="2619015" cy="442548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82" y="1455203"/>
            <a:ext cx="2707519" cy="4425483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437903" y="259583"/>
            <a:ext cx="6643706" cy="403957"/>
          </a:xfrm>
          <a:prstGeom prst="rect">
            <a:avLst/>
          </a:prstGeom>
          <a:solidFill>
            <a:srgbClr val="2D56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YÜKSEKÖĞRETİM KURUMLARI SINAVI (YKS</a:t>
            </a:r>
            <a:r>
              <a:rPr lang="tr-TR" sz="202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r-TR" sz="20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437903" y="3981673"/>
            <a:ext cx="1250877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99" b="1" dirty="0">
                <a:solidFill>
                  <a:schemeClr val="bg1"/>
                </a:solidFill>
              </a:rPr>
              <a:t>TYT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607256" y="2186514"/>
            <a:ext cx="232097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25" b="1" dirty="0"/>
              <a:t>TYT SINAVI </a:t>
            </a:r>
          </a:p>
          <a:p>
            <a:pPr algn="ctr"/>
            <a:r>
              <a:rPr lang="tr-TR" sz="2025" b="1" dirty="0"/>
              <a:t>CUMARTESİ GÜNÜ</a:t>
            </a:r>
          </a:p>
          <a:p>
            <a:pPr algn="ctr"/>
            <a:r>
              <a:rPr lang="tr-TR" sz="2025" b="1" dirty="0"/>
              <a:t>YAPILACAKTIR.</a:t>
            </a:r>
          </a:p>
          <a:p>
            <a:pPr algn="ctr"/>
            <a:endParaRPr lang="tr-TR" sz="2025" b="1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3370587" y="3981672"/>
            <a:ext cx="1250877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99" b="1" dirty="0">
                <a:solidFill>
                  <a:schemeClr val="bg1"/>
                </a:solidFill>
              </a:rPr>
              <a:t>AYT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6281540" y="3981671"/>
            <a:ext cx="1250877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99" b="1" dirty="0">
                <a:solidFill>
                  <a:schemeClr val="bg1"/>
                </a:solidFill>
              </a:rPr>
              <a:t>YDT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9504216" y="3958460"/>
            <a:ext cx="262411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25" b="1" dirty="0" smtClean="0"/>
              <a:t>SONUÇ AÇIKLANMA TARİHİ</a:t>
            </a:r>
          </a:p>
          <a:p>
            <a:pPr algn="ctr"/>
            <a:r>
              <a:rPr lang="tr-TR" sz="2025" b="1" dirty="0" smtClean="0"/>
              <a:t>17 TEMMUZ 2024</a:t>
            </a:r>
          </a:p>
          <a:p>
            <a:pPr algn="ctr"/>
            <a:r>
              <a:rPr lang="tr-TR" sz="2025" b="1" dirty="0" smtClean="0">
                <a:solidFill>
                  <a:schemeClr val="bg1"/>
                </a:solidFill>
              </a:rPr>
              <a:t>17 TEMMUZOTURUM</a:t>
            </a:r>
            <a:endParaRPr lang="tr-TR" sz="2025" b="1" dirty="0">
              <a:solidFill>
                <a:schemeClr val="bg1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804313" y="919735"/>
            <a:ext cx="10408458" cy="403957"/>
          </a:xfrm>
          <a:prstGeom prst="rect">
            <a:avLst/>
          </a:prstGeom>
          <a:noFill/>
          <a:ln>
            <a:solidFill>
              <a:srgbClr val="A785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25" b="1" dirty="0" smtClean="0">
                <a:solidFill>
                  <a:srgbClr val="A78503"/>
                </a:solidFill>
              </a:rPr>
              <a:t>3 </a:t>
            </a:r>
            <a:r>
              <a:rPr lang="tr-TR" sz="2025" b="1" dirty="0">
                <a:solidFill>
                  <a:srgbClr val="A78503"/>
                </a:solidFill>
              </a:rPr>
              <a:t>Oturum Şeklinde Uygulanacaktır.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3535975" y="2186514"/>
            <a:ext cx="231222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25" b="1" dirty="0"/>
              <a:t>AYT SINAVI </a:t>
            </a:r>
          </a:p>
          <a:p>
            <a:pPr algn="ctr"/>
            <a:r>
              <a:rPr lang="tr-TR" sz="2025" b="1" dirty="0"/>
              <a:t>PAZAR GÜNÜ</a:t>
            </a:r>
          </a:p>
          <a:p>
            <a:pPr algn="ctr"/>
            <a:r>
              <a:rPr lang="tr-TR" sz="2025" b="1" dirty="0"/>
              <a:t>YAPILACAKTIR.</a:t>
            </a:r>
          </a:p>
          <a:p>
            <a:pPr algn="ctr"/>
            <a:endParaRPr lang="tr-TR" sz="2025" b="1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6484231" y="2186514"/>
            <a:ext cx="2312221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25" b="1" dirty="0"/>
              <a:t>YDT SINAVI </a:t>
            </a:r>
          </a:p>
          <a:p>
            <a:pPr algn="ctr"/>
            <a:r>
              <a:rPr lang="tr-TR" sz="2025" b="1" dirty="0"/>
              <a:t>PAZAR </a:t>
            </a:r>
            <a:r>
              <a:rPr lang="tr-TR" sz="2025" b="1" dirty="0" smtClean="0"/>
              <a:t>GÜNÜ öğleden sonra</a:t>
            </a:r>
            <a:endParaRPr lang="tr-TR" sz="2025" b="1" dirty="0"/>
          </a:p>
          <a:p>
            <a:pPr algn="ctr"/>
            <a:r>
              <a:rPr lang="tr-TR" sz="2025" b="1" dirty="0"/>
              <a:t>YAPILACAKTIR.</a:t>
            </a:r>
          </a:p>
          <a:p>
            <a:pPr algn="ctr"/>
            <a:endParaRPr lang="tr-TR" sz="2025" b="1" dirty="0"/>
          </a:p>
        </p:txBody>
      </p:sp>
      <p:sp>
        <p:nvSpPr>
          <p:cNvPr id="28" name="Çarpı 27"/>
          <p:cNvSpPr/>
          <p:nvPr/>
        </p:nvSpPr>
        <p:spPr>
          <a:xfrm>
            <a:off x="3003658" y="3033699"/>
            <a:ext cx="457375" cy="427999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25"/>
          </a:p>
        </p:txBody>
      </p:sp>
      <p:sp>
        <p:nvSpPr>
          <p:cNvPr id="29" name="Çarpı 28"/>
          <p:cNvSpPr/>
          <p:nvPr/>
        </p:nvSpPr>
        <p:spPr>
          <a:xfrm>
            <a:off x="5954225" y="2968086"/>
            <a:ext cx="457375" cy="427999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25"/>
          </a:p>
        </p:txBody>
      </p:sp>
      <p:sp>
        <p:nvSpPr>
          <p:cNvPr id="3" name="Metin kutusu 2"/>
          <p:cNvSpPr txBox="1"/>
          <p:nvPr/>
        </p:nvSpPr>
        <p:spPr>
          <a:xfrm>
            <a:off x="9425140" y="2467615"/>
            <a:ext cx="2782271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SINAV TARİHİ</a:t>
            </a:r>
          </a:p>
          <a:p>
            <a:pPr algn="ctr"/>
            <a:r>
              <a:rPr lang="tr-T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08-09 </a:t>
            </a:r>
            <a:r>
              <a:rPr lang="tr-TR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HAZİRAN 2024</a:t>
            </a:r>
            <a:endParaRPr lang="tr-TR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6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1CD4C33-E798-540E-F804-3BD5125E22C5}"/>
              </a:ext>
            </a:extLst>
          </p:cNvPr>
          <p:cNvSpPr txBox="1"/>
          <p:nvPr/>
        </p:nvSpPr>
        <p:spPr>
          <a:xfrm>
            <a:off x="2397398" y="708955"/>
            <a:ext cx="3289217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TESTLERİN % OLARAK </a:t>
            </a:r>
            <a:r>
              <a:rPr lang="tr-TR" b="1" noProof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KİSİ</a:t>
            </a: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99E9C4C6-FD20-5489-A117-910348C0673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73461" y="1506768"/>
          <a:ext cx="7226300" cy="71786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45260">
                  <a:extLst>
                    <a:ext uri="{9D8B030D-6E8A-4147-A177-3AD203B41FA5}">
                      <a16:colId xmlns:a16="http://schemas.microsoft.com/office/drawing/2014/main" val="1170372550"/>
                    </a:ext>
                  </a:extLst>
                </a:gridCol>
                <a:gridCol w="1445260">
                  <a:extLst>
                    <a:ext uri="{9D8B030D-6E8A-4147-A177-3AD203B41FA5}">
                      <a16:colId xmlns:a16="http://schemas.microsoft.com/office/drawing/2014/main" val="1491278532"/>
                    </a:ext>
                  </a:extLst>
                </a:gridCol>
                <a:gridCol w="1445260">
                  <a:extLst>
                    <a:ext uri="{9D8B030D-6E8A-4147-A177-3AD203B41FA5}">
                      <a16:colId xmlns:a16="http://schemas.microsoft.com/office/drawing/2014/main" val="4226578763"/>
                    </a:ext>
                  </a:extLst>
                </a:gridCol>
                <a:gridCol w="1445260">
                  <a:extLst>
                    <a:ext uri="{9D8B030D-6E8A-4147-A177-3AD203B41FA5}">
                      <a16:colId xmlns:a16="http://schemas.microsoft.com/office/drawing/2014/main" val="4161945090"/>
                    </a:ext>
                  </a:extLst>
                </a:gridCol>
                <a:gridCol w="1445260">
                  <a:extLst>
                    <a:ext uri="{9D8B030D-6E8A-4147-A177-3AD203B41FA5}">
                      <a16:colId xmlns:a16="http://schemas.microsoft.com/office/drawing/2014/main" val="3555408209"/>
                    </a:ext>
                  </a:extLst>
                </a:gridCol>
              </a:tblGrid>
              <a:tr h="352107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Dersler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Türkçe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Sosyal Bil.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Matematik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Fen</a:t>
                      </a:r>
                      <a:r>
                        <a:rPr lang="tr-TR" sz="1400" baseline="0" dirty="0"/>
                        <a:t> Bil.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5762201"/>
                  </a:ext>
                </a:extLst>
              </a:tr>
              <a:tr h="352107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TYT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%33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%17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%33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%17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7646025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A0E3095D-DD46-170D-04D5-5E3AFCE06931}"/>
              </a:ext>
            </a:extLst>
          </p:cNvPr>
          <p:cNvSpPr txBox="1"/>
          <p:nvPr/>
        </p:nvSpPr>
        <p:spPr>
          <a:xfrm>
            <a:off x="3613829" y="1150792"/>
            <a:ext cx="4145565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TYT TESTLERİNİNİN  % OLARAK DAĞILIMI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25E015C-4E87-24CE-F92E-AAACEE22EC49}"/>
              </a:ext>
            </a:extLst>
          </p:cNvPr>
          <p:cNvSpPr txBox="1"/>
          <p:nvPr/>
        </p:nvSpPr>
        <p:spPr>
          <a:xfrm>
            <a:off x="3408366" y="2297548"/>
            <a:ext cx="4556493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SAYISAL TESTLERİNİNİN  % OLARAK DAĞILIMI</a:t>
            </a: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DC3D3CF4-6F76-4DD5-ED5A-F7E78E3F520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97675" y="2655789"/>
          <a:ext cx="9440562" cy="741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73427">
                  <a:extLst>
                    <a:ext uri="{9D8B030D-6E8A-4147-A177-3AD203B41FA5}">
                      <a16:colId xmlns:a16="http://schemas.microsoft.com/office/drawing/2014/main" val="1504728520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2915546519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781630137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3775265365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1340151541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2070846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Dersler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TYT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Matematik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Fizik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Kimya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Biyoloji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99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SAYISAL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%40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%30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%10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%10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%10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545936"/>
                  </a:ext>
                </a:extLst>
              </a:tr>
            </a:tbl>
          </a:graphicData>
        </a:graphic>
      </p:graphicFrame>
      <p:sp>
        <p:nvSpPr>
          <p:cNvPr id="9" name="Metin kutusu 8">
            <a:extLst>
              <a:ext uri="{FF2B5EF4-FFF2-40B4-BE49-F238E27FC236}">
                <a16:creationId xmlns:a16="http://schemas.microsoft.com/office/drawing/2014/main" id="{BEFABC1F-9AE6-1E0F-BE68-2743709614F9}"/>
              </a:ext>
            </a:extLst>
          </p:cNvPr>
          <p:cNvSpPr txBox="1"/>
          <p:nvPr/>
        </p:nvSpPr>
        <p:spPr>
          <a:xfrm>
            <a:off x="3408366" y="3470382"/>
            <a:ext cx="4556493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EŞİT AĞIRLIK TESTLERİNİNİN  % OLARAK DAĞILIMI</a:t>
            </a: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F2C17908-3565-8ED4-9006-516193C3A4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97675" y="3828105"/>
          <a:ext cx="9440562" cy="741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73427">
                  <a:extLst>
                    <a:ext uri="{9D8B030D-6E8A-4147-A177-3AD203B41FA5}">
                      <a16:colId xmlns:a16="http://schemas.microsoft.com/office/drawing/2014/main" val="1504728520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2915546519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781630137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3775265365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1340151541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2070846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Dersler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TYT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Matematik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Edebiyat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Tarih-1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Coğrafya-1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99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EŞİT</a:t>
                      </a:r>
                      <a:r>
                        <a:rPr lang="tr-TR" sz="1800" b="1" baseline="0" dirty="0"/>
                        <a:t> AĞIRLIK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%40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%30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%18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%7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%5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545936"/>
                  </a:ext>
                </a:extLst>
              </a:tr>
            </a:tbl>
          </a:graphicData>
        </a:graphic>
      </p:graphicFrame>
      <p:sp>
        <p:nvSpPr>
          <p:cNvPr id="11" name="Metin kutusu 10">
            <a:extLst>
              <a:ext uri="{FF2B5EF4-FFF2-40B4-BE49-F238E27FC236}">
                <a16:creationId xmlns:a16="http://schemas.microsoft.com/office/drawing/2014/main" id="{71095283-4101-4DEC-33F1-568CEFDC715B}"/>
              </a:ext>
            </a:extLst>
          </p:cNvPr>
          <p:cNvSpPr txBox="1"/>
          <p:nvPr/>
        </p:nvSpPr>
        <p:spPr>
          <a:xfrm>
            <a:off x="3408366" y="4639340"/>
            <a:ext cx="4556493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SÖZEL TESTLERİNİNİN  % OLARAK DAĞILIMI</a:t>
            </a:r>
          </a:p>
        </p:txBody>
      </p:sp>
      <p:graphicFrame>
        <p:nvGraphicFramePr>
          <p:cNvPr id="12" name="Tablo 11">
            <a:extLst>
              <a:ext uri="{FF2B5EF4-FFF2-40B4-BE49-F238E27FC236}">
                <a16:creationId xmlns:a16="http://schemas.microsoft.com/office/drawing/2014/main" id="{0F02695D-8594-CDEF-FEED-AF987473F4D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97675" y="5016672"/>
          <a:ext cx="9440559" cy="10109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48951">
                  <a:extLst>
                    <a:ext uri="{9D8B030D-6E8A-4147-A177-3AD203B41FA5}">
                      <a16:colId xmlns:a16="http://schemas.microsoft.com/office/drawing/2014/main" val="269932629"/>
                    </a:ext>
                  </a:extLst>
                </a:gridCol>
                <a:gridCol w="1048951">
                  <a:extLst>
                    <a:ext uri="{9D8B030D-6E8A-4147-A177-3AD203B41FA5}">
                      <a16:colId xmlns:a16="http://schemas.microsoft.com/office/drawing/2014/main" val="759235728"/>
                    </a:ext>
                  </a:extLst>
                </a:gridCol>
                <a:gridCol w="1048951">
                  <a:extLst>
                    <a:ext uri="{9D8B030D-6E8A-4147-A177-3AD203B41FA5}">
                      <a16:colId xmlns:a16="http://schemas.microsoft.com/office/drawing/2014/main" val="639492852"/>
                    </a:ext>
                  </a:extLst>
                </a:gridCol>
                <a:gridCol w="1048951">
                  <a:extLst>
                    <a:ext uri="{9D8B030D-6E8A-4147-A177-3AD203B41FA5}">
                      <a16:colId xmlns:a16="http://schemas.microsoft.com/office/drawing/2014/main" val="3275036333"/>
                    </a:ext>
                  </a:extLst>
                </a:gridCol>
                <a:gridCol w="1048951">
                  <a:extLst>
                    <a:ext uri="{9D8B030D-6E8A-4147-A177-3AD203B41FA5}">
                      <a16:colId xmlns:a16="http://schemas.microsoft.com/office/drawing/2014/main" val="3646649250"/>
                    </a:ext>
                  </a:extLst>
                </a:gridCol>
                <a:gridCol w="1048951">
                  <a:extLst>
                    <a:ext uri="{9D8B030D-6E8A-4147-A177-3AD203B41FA5}">
                      <a16:colId xmlns:a16="http://schemas.microsoft.com/office/drawing/2014/main" val="1175203985"/>
                    </a:ext>
                  </a:extLst>
                </a:gridCol>
                <a:gridCol w="1048951">
                  <a:extLst>
                    <a:ext uri="{9D8B030D-6E8A-4147-A177-3AD203B41FA5}">
                      <a16:colId xmlns:a16="http://schemas.microsoft.com/office/drawing/2014/main" val="3423079454"/>
                    </a:ext>
                  </a:extLst>
                </a:gridCol>
                <a:gridCol w="1048951">
                  <a:extLst>
                    <a:ext uri="{9D8B030D-6E8A-4147-A177-3AD203B41FA5}">
                      <a16:colId xmlns:a16="http://schemas.microsoft.com/office/drawing/2014/main" val="1478503743"/>
                    </a:ext>
                  </a:extLst>
                </a:gridCol>
                <a:gridCol w="1048951">
                  <a:extLst>
                    <a:ext uri="{9D8B030D-6E8A-4147-A177-3AD203B41FA5}">
                      <a16:colId xmlns:a16="http://schemas.microsoft.com/office/drawing/2014/main" val="3394742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Dersler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Edebiyat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Tarih-1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Coğ.-1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Tarih-2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Coğ.-2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Felsefe G.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Din Kül.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272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SÖZEL</a:t>
                      </a:r>
                      <a:endParaRPr lang="tr-TR" sz="20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%40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%18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%7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%5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%8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%8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%9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%5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384494"/>
                  </a:ext>
                </a:extLst>
              </a:tr>
            </a:tbl>
          </a:graphicData>
        </a:graphic>
      </p:graphicFrame>
      <p:sp>
        <p:nvSpPr>
          <p:cNvPr id="13" name="Metin kutusu 12">
            <a:extLst>
              <a:ext uri="{FF2B5EF4-FFF2-40B4-BE49-F238E27FC236}">
                <a16:creationId xmlns:a16="http://schemas.microsoft.com/office/drawing/2014/main" id="{B516967A-AC30-5CAC-3718-E6DCF321CFC4}"/>
              </a:ext>
            </a:extLst>
          </p:cNvPr>
          <p:cNvSpPr txBox="1"/>
          <p:nvPr/>
        </p:nvSpPr>
        <p:spPr>
          <a:xfrm>
            <a:off x="1460603" y="6202263"/>
            <a:ext cx="1291037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DİL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2B2AC6E-29B8-ECDA-D1C8-F9BC8D406C70}"/>
              </a:ext>
            </a:extLst>
          </p:cNvPr>
          <p:cNvSpPr txBox="1"/>
          <p:nvPr/>
        </p:nvSpPr>
        <p:spPr>
          <a:xfrm>
            <a:off x="2788712" y="6202262"/>
            <a:ext cx="1293829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TYT: %40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08515C7E-7758-D853-FA16-4890C3E6DD1F}"/>
              </a:ext>
            </a:extLst>
          </p:cNvPr>
          <p:cNvSpPr txBox="1"/>
          <p:nvPr/>
        </p:nvSpPr>
        <p:spPr>
          <a:xfrm>
            <a:off x="4113186" y="6202262"/>
            <a:ext cx="1252152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YDT: %60</a:t>
            </a:r>
          </a:p>
        </p:txBody>
      </p:sp>
    </p:spTree>
    <p:extLst>
      <p:ext uri="{BB962C8B-B14F-4D97-AF65-F5344CB8AC3E}">
        <p14:creationId xmlns:p14="http://schemas.microsoft.com/office/powerpoint/2010/main" val="41045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81133" y="326831"/>
            <a:ext cx="2323681" cy="403957"/>
          </a:xfrm>
          <a:prstGeom prst="rect">
            <a:avLst/>
          </a:prstGeom>
          <a:solidFill>
            <a:srgbClr val="2D56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SIRALAMA BARAJI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676" y="326831"/>
            <a:ext cx="5556796" cy="5569297"/>
          </a:xfrm>
          <a:prstGeom prst="rect">
            <a:avLst/>
          </a:prstGeom>
        </p:spPr>
      </p:pic>
      <p:cxnSp>
        <p:nvCxnSpPr>
          <p:cNvPr id="8" name="Dirsek Bağlayıcısı 7"/>
          <p:cNvCxnSpPr/>
          <p:nvPr/>
        </p:nvCxnSpPr>
        <p:spPr>
          <a:xfrm>
            <a:off x="7718792" y="5342977"/>
            <a:ext cx="917309" cy="528147"/>
          </a:xfrm>
          <a:prstGeom prst="bentConnector3">
            <a:avLst/>
          </a:prstGeom>
          <a:ln>
            <a:solidFill>
              <a:srgbClr val="C8BC9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irsek Bağlayıcısı 8"/>
          <p:cNvCxnSpPr/>
          <p:nvPr/>
        </p:nvCxnSpPr>
        <p:spPr>
          <a:xfrm>
            <a:off x="8849895" y="3746276"/>
            <a:ext cx="917309" cy="528147"/>
          </a:xfrm>
          <a:prstGeom prst="bentConnector3">
            <a:avLst/>
          </a:prstGeom>
          <a:ln>
            <a:solidFill>
              <a:srgbClr val="38B448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Dirsek Bağlayıcısı 9"/>
          <p:cNvCxnSpPr/>
          <p:nvPr/>
        </p:nvCxnSpPr>
        <p:spPr>
          <a:xfrm>
            <a:off x="9007371" y="2262407"/>
            <a:ext cx="917309" cy="528147"/>
          </a:xfrm>
          <a:prstGeom prst="bentConnector3">
            <a:avLst/>
          </a:prstGeom>
          <a:ln>
            <a:solidFill>
              <a:srgbClr val="F5872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Dirsek Bağlayıcısı 12"/>
          <p:cNvCxnSpPr/>
          <p:nvPr/>
        </p:nvCxnSpPr>
        <p:spPr>
          <a:xfrm rot="10800000" flipV="1">
            <a:off x="4537970" y="5505423"/>
            <a:ext cx="764425" cy="390704"/>
          </a:xfrm>
          <a:prstGeom prst="bentConnector3">
            <a:avLst/>
          </a:prstGeom>
          <a:ln>
            <a:solidFill>
              <a:srgbClr val="A97A5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Dirsek Bağlayıcısı 13"/>
          <p:cNvCxnSpPr/>
          <p:nvPr/>
        </p:nvCxnSpPr>
        <p:spPr>
          <a:xfrm rot="10800000" flipV="1">
            <a:off x="3245463" y="4188142"/>
            <a:ext cx="764425" cy="390704"/>
          </a:xfrm>
          <a:prstGeom prst="bentConnector3">
            <a:avLst/>
          </a:prstGeom>
          <a:ln>
            <a:solidFill>
              <a:srgbClr val="5CC6C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Dirsek Bağlayıcısı 14"/>
          <p:cNvCxnSpPr/>
          <p:nvPr/>
        </p:nvCxnSpPr>
        <p:spPr>
          <a:xfrm rot="10800000" flipV="1">
            <a:off x="3122651" y="2331129"/>
            <a:ext cx="764425" cy="390704"/>
          </a:xfrm>
          <a:prstGeom prst="bentConnector3">
            <a:avLst/>
          </a:prstGeom>
          <a:ln>
            <a:solidFill>
              <a:srgbClr val="F26E64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 flipV="1">
            <a:off x="4537970" y="836257"/>
            <a:ext cx="222442" cy="207709"/>
          </a:xfrm>
          <a:prstGeom prst="straightConnector1">
            <a:avLst/>
          </a:prstGeom>
          <a:ln>
            <a:solidFill>
              <a:srgbClr val="F3A61B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7963919" y="742247"/>
            <a:ext cx="236277" cy="207709"/>
          </a:xfrm>
          <a:prstGeom prst="straightConnector1">
            <a:avLst/>
          </a:prstGeom>
          <a:ln>
            <a:solidFill>
              <a:srgbClr val="9ABB3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8344869" y="213132"/>
            <a:ext cx="1325002" cy="623126"/>
          </a:xfrm>
          <a:prstGeom prst="rect">
            <a:avLst/>
          </a:prstGeom>
          <a:solidFill>
            <a:srgbClr val="9AB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25" b="1" dirty="0"/>
              <a:t>TIP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10059034" y="2410271"/>
            <a:ext cx="1325002" cy="623126"/>
          </a:xfrm>
          <a:prstGeom prst="rect">
            <a:avLst/>
          </a:prstGeom>
          <a:solidFill>
            <a:srgbClr val="F58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25" b="1" dirty="0"/>
              <a:t>DİŞ HEKİMLİĞİ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9871366" y="4005715"/>
            <a:ext cx="1325002" cy="623126"/>
          </a:xfrm>
          <a:prstGeom prst="rect">
            <a:avLst/>
          </a:prstGeom>
          <a:solidFill>
            <a:srgbClr val="38B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25" b="1" dirty="0"/>
              <a:t>ECZACILIK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8711282" y="5422117"/>
            <a:ext cx="1606554" cy="623126"/>
          </a:xfrm>
          <a:prstGeom prst="rect">
            <a:avLst/>
          </a:prstGeom>
          <a:solidFill>
            <a:srgbClr val="C8B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25" b="1" dirty="0">
                <a:solidFill>
                  <a:schemeClr val="tx1"/>
                </a:solidFill>
              </a:rPr>
              <a:t>MÜHENDİSLİK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2753113" y="5572207"/>
            <a:ext cx="1714165" cy="623126"/>
          </a:xfrm>
          <a:prstGeom prst="rect">
            <a:avLst/>
          </a:prstGeom>
          <a:solidFill>
            <a:srgbClr val="A97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25" b="1" dirty="0">
                <a:solidFill>
                  <a:schemeClr val="tx1"/>
                </a:solidFill>
              </a:rPr>
              <a:t>ÖĞRETMENLİK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1842753" y="4277128"/>
            <a:ext cx="1325002" cy="623126"/>
          </a:xfrm>
          <a:prstGeom prst="rect">
            <a:avLst/>
          </a:prstGeom>
          <a:solidFill>
            <a:srgbClr val="5CC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25" b="1" dirty="0">
                <a:solidFill>
                  <a:schemeClr val="tx1"/>
                </a:solidFill>
              </a:rPr>
              <a:t>HUKUK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722730" y="2410271"/>
            <a:ext cx="2322215" cy="623126"/>
          </a:xfrm>
          <a:prstGeom prst="rect">
            <a:avLst/>
          </a:prstGeom>
          <a:solidFill>
            <a:srgbClr val="F26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25" b="1" dirty="0"/>
              <a:t>ÖZEL YETENEK İLE ALAN ÖĞRETMENLİK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3297587" y="152708"/>
            <a:ext cx="1325002" cy="623126"/>
          </a:xfrm>
          <a:prstGeom prst="rect">
            <a:avLst/>
          </a:prstGeom>
          <a:solidFill>
            <a:srgbClr val="F3A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25" b="1" dirty="0">
                <a:solidFill>
                  <a:schemeClr val="tx1"/>
                </a:solidFill>
              </a:rPr>
              <a:t>MİMARLIK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6840873" y="836258"/>
            <a:ext cx="7412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50" b="1" dirty="0">
                <a:solidFill>
                  <a:schemeClr val="bg1"/>
                </a:solidFill>
              </a:rPr>
              <a:t>50 BİN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7970019" y="1934863"/>
            <a:ext cx="7412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50" b="1" dirty="0">
                <a:solidFill>
                  <a:schemeClr val="bg1"/>
                </a:solidFill>
              </a:rPr>
              <a:t>80 BİN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7917525" y="3542897"/>
            <a:ext cx="7412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50" b="1" dirty="0">
                <a:solidFill>
                  <a:schemeClr val="bg1"/>
                </a:solidFill>
              </a:rPr>
              <a:t>100 BİN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6793226" y="4667598"/>
            <a:ext cx="7412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50" b="1" dirty="0"/>
              <a:t>300 BİN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5302396" y="4652358"/>
            <a:ext cx="7412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50" b="1" dirty="0"/>
              <a:t>300 BİN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4124931" y="3589398"/>
            <a:ext cx="7412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50" b="1" dirty="0"/>
              <a:t>125 BİN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4136437" y="1980212"/>
            <a:ext cx="7412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50" b="1" dirty="0"/>
              <a:t>800 BİN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5249985" y="750768"/>
            <a:ext cx="7412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50" b="1" dirty="0"/>
              <a:t>250 BİN</a:t>
            </a:r>
          </a:p>
        </p:txBody>
      </p:sp>
      <p:pic>
        <p:nvPicPr>
          <p:cNvPr id="39" name="Resim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914" y="2200173"/>
            <a:ext cx="2304475" cy="1822610"/>
          </a:xfrm>
          <a:prstGeom prst="rect">
            <a:avLst/>
          </a:prstGeom>
        </p:spPr>
      </p:pic>
      <p:sp>
        <p:nvSpPr>
          <p:cNvPr id="40" name="Metin kutusu 39"/>
          <p:cNvSpPr txBox="1"/>
          <p:nvPr/>
        </p:nvSpPr>
        <p:spPr>
          <a:xfrm>
            <a:off x="430472" y="5589517"/>
            <a:ext cx="2215556" cy="577081"/>
          </a:xfrm>
          <a:prstGeom prst="rect">
            <a:avLst/>
          </a:prstGeom>
          <a:noFill/>
          <a:ln>
            <a:solidFill>
              <a:srgbClr val="A97A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575" b="1" dirty="0"/>
              <a:t>PDR Bölümü de 300 Bin </a:t>
            </a:r>
          </a:p>
          <a:p>
            <a:pPr algn="ctr"/>
            <a:r>
              <a:rPr lang="tr-TR" sz="1575" b="1" dirty="0"/>
              <a:t>Barajına dahildir.</a:t>
            </a:r>
          </a:p>
        </p:txBody>
      </p:sp>
      <p:sp>
        <p:nvSpPr>
          <p:cNvPr id="41" name="Metin kutusu 40"/>
          <p:cNvSpPr txBox="1"/>
          <p:nvPr/>
        </p:nvSpPr>
        <p:spPr>
          <a:xfrm>
            <a:off x="9304845" y="4674589"/>
            <a:ext cx="2796790" cy="819199"/>
          </a:xfrm>
          <a:prstGeom prst="rect">
            <a:avLst/>
          </a:prstGeom>
          <a:noFill/>
          <a:ln>
            <a:solidFill>
              <a:srgbClr val="C8BC9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181" b="1" dirty="0"/>
              <a:t>Mühendislik Programlarında, Ziraat Mühendisliği, Orman Mühendisliği Ve Su Ürünleri Mühendisliği Sıralama Barajı Dışındadır…</a:t>
            </a:r>
          </a:p>
        </p:txBody>
      </p:sp>
    </p:spTree>
    <p:extLst>
      <p:ext uri="{BB962C8B-B14F-4D97-AF65-F5344CB8AC3E}">
        <p14:creationId xmlns:p14="http://schemas.microsoft.com/office/powerpoint/2010/main" val="17850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ÖZEL YETENEKLE ÖĞRENCİ ALAN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b="1" dirty="0">
                <a:solidFill>
                  <a:srgbClr val="002060"/>
                </a:solidFill>
              </a:rPr>
              <a:t>Beden Eğitimi ve Spor Öğretmenliği</a:t>
            </a:r>
          </a:p>
          <a:p>
            <a:r>
              <a:rPr lang="tr-TR" sz="2800" b="1" dirty="0">
                <a:solidFill>
                  <a:srgbClr val="002060"/>
                </a:solidFill>
              </a:rPr>
              <a:t>Engellilerde Beden Eğitimi Öğretmenliği </a:t>
            </a:r>
          </a:p>
          <a:p>
            <a:r>
              <a:rPr lang="tr-TR" sz="2800" b="1" dirty="0">
                <a:solidFill>
                  <a:srgbClr val="002060"/>
                </a:solidFill>
              </a:rPr>
              <a:t>Müzik Öğretmenliği</a:t>
            </a:r>
          </a:p>
          <a:p>
            <a:r>
              <a:rPr lang="tr-TR" sz="2800" b="1" dirty="0">
                <a:solidFill>
                  <a:srgbClr val="002060"/>
                </a:solidFill>
              </a:rPr>
              <a:t>Resim Öğretmenliği </a:t>
            </a:r>
          </a:p>
          <a:p>
            <a:pPr marL="0" indent="0">
              <a:buNone/>
            </a:pPr>
            <a:endParaRPr lang="tr-TR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sz="2800" b="1" dirty="0"/>
              <a:t>   Programlarını tercih edebilmek için Y- TYT’den ilk 800.000 başarı sırasında olmak gerekir. </a:t>
            </a:r>
          </a:p>
          <a:p>
            <a:pPr marL="0" indent="0">
              <a:buNone/>
            </a:pPr>
            <a:r>
              <a:rPr lang="tr-TR" sz="2800" b="1" dirty="0"/>
              <a:t>   Bu şartı sağlayan daha sonra özel yetenek sınavına katılabilir. </a:t>
            </a:r>
          </a:p>
          <a:p>
            <a:pPr marL="0" indent="0">
              <a:buNone/>
            </a:pPr>
            <a:endParaRPr lang="tr-TR" sz="2800" b="1" dirty="0"/>
          </a:p>
          <a:p>
            <a:pPr marL="0" indent="0">
              <a:buNone/>
            </a:pPr>
            <a:r>
              <a:rPr lang="tr-TR" sz="2800" b="1" dirty="0"/>
              <a:t>  Not: Bunların dışındaki özel yetenek programlarına ön başvuru üniversitelerin belirleyeceği TYT puanı istenecektir.</a:t>
            </a:r>
          </a:p>
          <a:p>
            <a:pPr marL="0" indent="0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278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1101" y="164925"/>
            <a:ext cx="10972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ASKER 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 POLİS MESLEK </a:t>
            </a:r>
            <a:b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YÜKSEKOKULU ÖN BAŞVURULARI</a:t>
            </a:r>
            <a:endParaRPr lang="tr-TR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22126" y="1318991"/>
            <a:ext cx="10972800" cy="4937760"/>
          </a:xfrm>
        </p:spPr>
        <p:txBody>
          <a:bodyPr anchor="ctr"/>
          <a:lstStyle/>
          <a:p>
            <a:pPr marL="342900" lvl="0" indent="-342900" algn="just">
              <a:spcBef>
                <a:spcPct val="20000"/>
              </a:spcBef>
              <a:buClr>
                <a:srgbClr val="00B050"/>
              </a:buClr>
              <a:buFont typeface="Arial" charset="0"/>
              <a:buChar char="•"/>
            </a:pPr>
            <a:r>
              <a:rPr lang="tr-TR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Astsubay Meslek Yüksekokulu seçim </a:t>
            </a:r>
            <a:r>
              <a:rPr lang="tr-TR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aşamasında </a:t>
            </a:r>
            <a:r>
              <a:rPr lang="tr-TR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tr-T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tr-TR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tyt</a:t>
            </a:r>
            <a:r>
              <a:rPr lang="tr-TR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puanı </a:t>
            </a:r>
            <a:r>
              <a:rPr lang="tr-TR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kullanılacaktır</a:t>
            </a:r>
            <a:r>
              <a:rPr lang="tr-TR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sz="2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00B050"/>
              </a:buClr>
              <a:buFont typeface="Arial" charset="0"/>
              <a:buChar char="•"/>
            </a:pPr>
            <a:r>
              <a:rPr lang="tr-TR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Subaylık ve Astsubaylık ön başvuruları için Milli Savunma üniversitesi Sınavını (MSÜ) takip etmeniz gerekmektedir.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sz="2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Subaylık </a:t>
            </a:r>
            <a:r>
              <a:rPr lang="tr-TR" sz="26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seçim </a:t>
            </a:r>
            <a:r>
              <a:rPr lang="tr-TR" sz="2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aşamasında ham </a:t>
            </a:r>
            <a:r>
              <a:rPr lang="tr-TR" sz="26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Sayısal ve Eşit Ağırlık AYT puanları kullanılır.</a:t>
            </a:r>
            <a:r>
              <a:rPr lang="tr-TR" sz="2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tr-TR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tr-TR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Polis Meslek Yüksekokulu ön başvurusunda 250-270 arası </a:t>
            </a:r>
            <a:r>
              <a:rPr lang="tr-TR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tr-TR" sz="2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tyt</a:t>
            </a:r>
            <a:r>
              <a:rPr lang="tr-TR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puan</a:t>
            </a:r>
            <a:r>
              <a:rPr lang="tr-TR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kullanılacaktır.   </a:t>
            </a:r>
            <a:endParaRPr lang="tr-T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tr-TR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268" y="4789320"/>
            <a:ext cx="1851570" cy="1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55112" y="1740247"/>
            <a:ext cx="112817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Lise </a:t>
            </a:r>
            <a:r>
              <a:rPr lang="tr-T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 dengi </a:t>
            </a:r>
            <a:r>
              <a:rPr lang="tr-T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okullardan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mezun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olmak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FF0000"/>
                </a:solidFill>
              </a:rPr>
              <a:t>TYT puan türünden</a:t>
            </a:r>
            <a:r>
              <a:rPr lang="tr-TR" sz="2400" dirty="0"/>
              <a:t> </a:t>
            </a:r>
            <a:r>
              <a:rPr lang="tr-TR" sz="2400" dirty="0">
                <a:solidFill>
                  <a:srgbClr val="FF0000"/>
                </a:solidFill>
              </a:rPr>
              <a:t>250,000 (iki yüz elli) ham taban puan </a:t>
            </a:r>
            <a:r>
              <a:rPr lang="tr-TR" sz="2400" dirty="0"/>
              <a:t>ve </a:t>
            </a:r>
            <a:r>
              <a:rPr lang="tr-TR" sz="2400" u="sng" dirty="0"/>
              <a:t>üzerinde</a:t>
            </a:r>
            <a:r>
              <a:rPr lang="tr-TR" sz="2400" dirty="0"/>
              <a:t> puan almış olmak. </a:t>
            </a: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Fiziki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yeterlik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sınavı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Sözlü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mülakat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647178" y="0"/>
            <a:ext cx="10972800" cy="99060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Polis Meslek Yüksekokulları A</a:t>
            </a:r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lım </a:t>
            </a:r>
            <a:r>
              <a:rPr lang="tr-TR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Şartları</a:t>
            </a:r>
            <a:endParaRPr lang="tr-TR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2BE3FD-4801-1D88-734B-A856DC76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Polis meslek yüksek okulu  (</a:t>
            </a:r>
            <a:r>
              <a:rPr lang="tr-TR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pmyo</a:t>
            </a:r>
            <a:r>
              <a:rPr lang="tr-TR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4DC965-8D2B-E10D-12F0-3DC4864A0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Polis Meslek Yüksekokulu öğrencileri parasız yatılı ve resmi üniformalıdır. Öğrencilerin yemek, barınma ve sağlık giderleri ile diğer istihkakları devletçe karşılanır.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Polis Meslek Yüksekokullarında eğitim-öğretim süresi iki yıldır.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Yüksekokuldaki eğitim-öğretimi başarı ile bitiren öğrencilere, Polis Meslek Yüksekokulu Ön Lisans Diploması verilir. </a:t>
            </a:r>
          </a:p>
        </p:txBody>
      </p:sp>
    </p:spTree>
    <p:extLst>
      <p:ext uri="{BB962C8B-B14F-4D97-AF65-F5344CB8AC3E}">
        <p14:creationId xmlns:p14="http://schemas.microsoft.com/office/powerpoint/2010/main" val="11613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accent1"/>
                </a:solidFill>
              </a:rPr>
              <a:t>Pomem</a:t>
            </a:r>
            <a:r>
              <a:rPr lang="tr-TR" dirty="0" smtClean="0">
                <a:solidFill>
                  <a:schemeClr val="accent1"/>
                </a:solidFill>
              </a:rPr>
              <a:t> ve </a:t>
            </a:r>
            <a:r>
              <a:rPr lang="tr-TR" dirty="0" err="1" smtClean="0">
                <a:solidFill>
                  <a:schemeClr val="accent1"/>
                </a:solidFill>
              </a:rPr>
              <a:t>pmyo</a:t>
            </a:r>
            <a:r>
              <a:rPr lang="tr-TR" dirty="0" smtClean="0">
                <a:solidFill>
                  <a:schemeClr val="accent1"/>
                </a:solidFill>
              </a:rPr>
              <a:t> arasındaki farklar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8" y="1935678"/>
            <a:ext cx="9720073" cy="4373682"/>
          </a:xfrm>
        </p:spPr>
        <p:txBody>
          <a:bodyPr/>
          <a:lstStyle/>
          <a:p>
            <a:r>
              <a:rPr lang="tr-TR" dirty="0" smtClean="0"/>
              <a:t>PMYO alımı lise mezunları için TYT ile olurken POMEM alımları üniversite mezunları için </a:t>
            </a:r>
            <a:r>
              <a:rPr lang="tr-TR" dirty="0" err="1" smtClean="0"/>
              <a:t>kpss</a:t>
            </a:r>
            <a:r>
              <a:rPr lang="tr-TR" dirty="0" smtClean="0"/>
              <a:t> ile yapılmaktadır. </a:t>
            </a:r>
          </a:p>
          <a:p>
            <a:r>
              <a:rPr lang="tr-TR" dirty="0" smtClean="0"/>
              <a:t>PMYO da eğitim süresi 2 yıl iken POMEM eğitim süresi en az 4 yıldır. </a:t>
            </a:r>
          </a:p>
          <a:p>
            <a:r>
              <a:rPr lang="tr-TR" dirty="0" err="1" smtClean="0"/>
              <a:t>POMEM’e</a:t>
            </a:r>
            <a:r>
              <a:rPr lang="tr-TR" dirty="0" smtClean="0"/>
              <a:t> </a:t>
            </a:r>
            <a:r>
              <a:rPr lang="tr-TR" dirty="0" err="1" smtClean="0"/>
              <a:t>önlisans</a:t>
            </a:r>
            <a:r>
              <a:rPr lang="tr-TR" dirty="0" smtClean="0"/>
              <a:t> ve lisans mezunları başvurabilirken </a:t>
            </a:r>
            <a:r>
              <a:rPr lang="tr-TR" dirty="0" err="1" smtClean="0"/>
              <a:t>PMYO’ya</a:t>
            </a:r>
            <a:r>
              <a:rPr lang="tr-TR" dirty="0" smtClean="0"/>
              <a:t> lise mezunları ve yaşı tutan ön lisans- lisans mezunları </a:t>
            </a:r>
            <a:r>
              <a:rPr lang="tr-TR" dirty="0" err="1" smtClean="0"/>
              <a:t>başburabilmektedir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POMEM mezunları 8/1 derecesi ile göreve başlarken PMYO mezunları 9/1 derecesi ile göreve başlar. </a:t>
            </a:r>
          </a:p>
          <a:p>
            <a:r>
              <a:rPr lang="tr-TR" dirty="0" smtClean="0"/>
              <a:t>POMEM mezunlarından lisans mezunu olarak girenler 2 yıl çalıştıktan sonra komiser yardımcılığı sınavına girme hakkına sahipken PMYO mezunları 4 yıla tamamladıktan sonra komiser yardımcılığına başvurma hakkına sahip olurlar. </a:t>
            </a:r>
          </a:p>
        </p:txBody>
      </p:sp>
    </p:spTree>
    <p:extLst>
      <p:ext uri="{BB962C8B-B14F-4D97-AF65-F5344CB8AC3E}">
        <p14:creationId xmlns:p14="http://schemas.microsoft.com/office/powerpoint/2010/main" val="6188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5">
            <a:extLst>
              <a:ext uri="{FF2B5EF4-FFF2-40B4-BE49-F238E27FC236}">
                <a16:creationId xmlns:a16="http://schemas.microsoft.com/office/drawing/2014/main" id="{9157D94C-38A0-70C0-64F3-FD5A67D95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0" y="-158727"/>
            <a:ext cx="2599973" cy="2520280"/>
          </a:xfrm>
          <a:prstGeom prst="rect">
            <a:avLst/>
          </a:prstGeom>
        </p:spPr>
      </p:pic>
      <p:sp>
        <p:nvSpPr>
          <p:cNvPr id="5" name="Alt Başlık 2">
            <a:extLst>
              <a:ext uri="{FF2B5EF4-FFF2-40B4-BE49-F238E27FC236}">
                <a16:creationId xmlns:a16="http://schemas.microsoft.com/office/drawing/2014/main" id="{875D93F3-8499-3BEC-C9C2-78DBE5F4DCB6}"/>
              </a:ext>
            </a:extLst>
          </p:cNvPr>
          <p:cNvSpPr txBox="1">
            <a:spLocks/>
          </p:cNvSpPr>
          <p:nvPr/>
        </p:nvSpPr>
        <p:spPr>
          <a:xfrm>
            <a:off x="3758640" y="1312176"/>
            <a:ext cx="6831645" cy="150029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Herhangi bir liseden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(Açık Lise dahil)</a:t>
            </a:r>
            <a:b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mezun olan/olacak adaylar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2024-MSÜ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sınavına </a:t>
            </a:r>
            <a:r>
              <a:rPr lang="tr-T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girebilirler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Metin kutusu 1">
            <a:extLst>
              <a:ext uri="{FF2B5EF4-FFF2-40B4-BE49-F238E27FC236}">
                <a16:creationId xmlns:a16="http://schemas.microsoft.com/office/drawing/2014/main" id="{4097A18C-0BE7-8AFA-D8AF-1AC2BA2A242A}"/>
              </a:ext>
            </a:extLst>
          </p:cNvPr>
          <p:cNvSpPr txBox="1"/>
          <p:nvPr/>
        </p:nvSpPr>
        <p:spPr>
          <a:xfrm>
            <a:off x="3083159" y="294718"/>
            <a:ext cx="6937654" cy="1041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660"/>
              </a:lnSpc>
              <a:defRPr/>
            </a:pPr>
            <a:r>
              <a:rPr kumimoji="0" lang="tr-TR" sz="2800" b="1" u="none" strike="noStrike" kern="1200" cap="none" spc="0" normalizeH="0" baseline="0" noProof="0" dirty="0" smtClean="0"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MSÜ </a:t>
            </a:r>
            <a:r>
              <a:rPr kumimoji="0" lang="tr-TR" sz="2800" b="1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SINAVI</a:t>
            </a:r>
          </a:p>
          <a:p>
            <a:pPr algn="ctr">
              <a:lnSpc>
                <a:spcPts val="3660"/>
              </a:lnSpc>
              <a:defRPr/>
            </a:pPr>
            <a:r>
              <a:rPr lang="tr-TR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 KRİTERLERİ</a:t>
            </a:r>
            <a:endParaRPr kumimoji="0" lang="tr-TR" sz="2800" b="0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lt Başlık 2">
            <a:extLst>
              <a:ext uri="{FF2B5EF4-FFF2-40B4-BE49-F238E27FC236}">
                <a16:creationId xmlns:a16="http://schemas.microsoft.com/office/drawing/2014/main" id="{A9318E2F-7965-78FD-93DF-D4558107C350}"/>
              </a:ext>
            </a:extLst>
          </p:cNvPr>
          <p:cNvSpPr txBox="1">
            <a:spLocks/>
          </p:cNvSpPr>
          <p:nvPr/>
        </p:nvSpPr>
        <p:spPr>
          <a:xfrm>
            <a:off x="7218218" y="4077938"/>
            <a:ext cx="4281055" cy="3246540"/>
          </a:xfrm>
          <a:prstGeom prst="rect">
            <a:avLst/>
          </a:prstGeom>
          <a:effectLst/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tr-TR" sz="2000" b="1" dirty="0" smtClean="0"/>
              <a:t>Sınav Tarihi: </a:t>
            </a:r>
            <a:r>
              <a:rPr lang="tr-TR" sz="2000" b="1" dirty="0" smtClean="0">
                <a:solidFill>
                  <a:srgbClr val="FF0000"/>
                </a:solidFill>
              </a:rPr>
              <a:t>03 Mart 2024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b="1" dirty="0" smtClean="0"/>
              <a:t>Başvuru Tarihi: </a:t>
            </a:r>
            <a:r>
              <a:rPr lang="tr-TR" sz="2000" b="1" dirty="0" smtClean="0">
                <a:solidFill>
                  <a:srgbClr val="FF0000"/>
                </a:solidFill>
              </a:rPr>
              <a:t>03-30 Ocak 2024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b="1" dirty="0" smtClean="0"/>
              <a:t>Geç Başvuru: </a:t>
            </a:r>
            <a:r>
              <a:rPr lang="tr-TR" sz="2000" b="1" dirty="0" smtClean="0">
                <a:solidFill>
                  <a:srgbClr val="FF0000"/>
                </a:solidFill>
              </a:rPr>
              <a:t>07 Şubat 2024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b="1" dirty="0" smtClean="0"/>
              <a:t>Sonuç Açıklanma: </a:t>
            </a:r>
            <a:r>
              <a:rPr lang="tr-TR" sz="2000" b="1" dirty="0" smtClean="0">
                <a:solidFill>
                  <a:srgbClr val="FF0000"/>
                </a:solidFill>
              </a:rPr>
              <a:t>28 Mart 2024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8" name="Alt Başlık 2">
            <a:extLst>
              <a:ext uri="{FF2B5EF4-FFF2-40B4-BE49-F238E27FC236}">
                <a16:creationId xmlns:a16="http://schemas.microsoft.com/office/drawing/2014/main" id="{A9318E2F-7965-78FD-93DF-D4558107C350}"/>
              </a:ext>
            </a:extLst>
          </p:cNvPr>
          <p:cNvSpPr txBox="1">
            <a:spLocks/>
          </p:cNvSpPr>
          <p:nvPr/>
        </p:nvSpPr>
        <p:spPr>
          <a:xfrm>
            <a:off x="1038372" y="3108121"/>
            <a:ext cx="3838428" cy="3246540"/>
          </a:xfrm>
          <a:prstGeom prst="rect">
            <a:avLst/>
          </a:prstGeom>
          <a:effectLst/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	</a:t>
            </a:r>
          </a:p>
          <a:p>
            <a:pPr>
              <a:lnSpc>
                <a:spcPts val="404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Harp okullarına</a:t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Kadın</a:t>
            </a:r>
            <a: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rgbClr val="142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Erkek,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04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Meslek Yüksekokullarına</a:t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yalnızca </a:t>
            </a:r>
            <a:r>
              <a:rPr lang="tr-TR" b="1" dirty="0" smtClean="0">
                <a:solidFill>
                  <a:srgbClr val="142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Erkek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adaylar</a:t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alınacaktır.</a:t>
            </a:r>
          </a:p>
        </p:txBody>
      </p:sp>
    </p:spTree>
    <p:extLst>
      <p:ext uri="{BB962C8B-B14F-4D97-AF65-F5344CB8AC3E}">
        <p14:creationId xmlns:p14="http://schemas.microsoft.com/office/powerpoint/2010/main" val="18088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2"/>
          <p:cNvSpPr txBox="1">
            <a:spLocks/>
          </p:cNvSpPr>
          <p:nvPr/>
        </p:nvSpPr>
        <p:spPr>
          <a:xfrm>
            <a:off x="2628453" y="1248618"/>
            <a:ext cx="8280920" cy="4055006"/>
          </a:xfrm>
          <a:prstGeom prst="rect">
            <a:avLst/>
          </a:prstGeom>
          <a:effectLst/>
        </p:spPr>
        <p:txBody>
          <a:bodyPr vert="horz" lIns="45720" tIns="45720" rIns="45720" bIns="45720" rtlCol="0">
            <a:noAutofit/>
          </a:bodyPr>
          <a:lstStyle/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MSÜ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Öğrenci Temin Faaliyetleri Aşamaları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MSÜ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Askeri Öğrenci Aday Belirleme Sınavı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MSÜ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Tercih İşlemleri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MSÜ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2’nci Seçim Aşamalarına Çağrı İşlemleri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MSÜ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2’nci Seçim Aşamaları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MSÜ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Sağlık Muayene İşlemleri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MSÜ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Aday Yerleştirme İşlemleri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tr-T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A45C6EF-D3A1-42C5-958B-08D877498572}"/>
              </a:ext>
            </a:extLst>
          </p:cNvPr>
          <p:cNvSpPr txBox="1"/>
          <p:nvPr/>
        </p:nvSpPr>
        <p:spPr>
          <a:xfrm>
            <a:off x="3091435" y="543401"/>
            <a:ext cx="693765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MSÜ ASKERİ ÖĞRENCİ TEMİN </a:t>
            </a:r>
            <a:r>
              <a:rPr lang="tr-TR" sz="2800" b="1" kern="0" noProof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AŞAMALARI</a:t>
            </a:r>
            <a:endParaRPr kumimoji="0" lang="tr-TR" sz="2800" b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024301D-7CFE-B34C-8F64-90494D5059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3" y="-171400"/>
            <a:ext cx="259997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35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5">
            <a:extLst>
              <a:ext uri="{FF2B5EF4-FFF2-40B4-BE49-F238E27FC236}">
                <a16:creationId xmlns:a16="http://schemas.microsoft.com/office/drawing/2014/main" id="{95B5F464-1434-4610-808C-73E053018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0" y="-127077"/>
            <a:ext cx="2599973" cy="2520280"/>
          </a:xfrm>
          <a:prstGeom prst="rect">
            <a:avLst/>
          </a:prstGeom>
        </p:spPr>
      </p:pic>
      <p:sp>
        <p:nvSpPr>
          <p:cNvPr id="5" name="Metin kutusu 1">
            <a:extLst>
              <a:ext uri="{FF2B5EF4-FFF2-40B4-BE49-F238E27FC236}">
                <a16:creationId xmlns:a16="http://schemas.microsoft.com/office/drawing/2014/main" id="{E8594149-AAA6-7F92-6F6B-56B7D3869054}"/>
              </a:ext>
            </a:extLst>
          </p:cNvPr>
          <p:cNvSpPr txBox="1"/>
          <p:nvPr/>
        </p:nvSpPr>
        <p:spPr>
          <a:xfrm>
            <a:off x="2385249" y="188902"/>
            <a:ext cx="6937654" cy="15158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660"/>
              </a:lnSpc>
              <a:defRPr/>
            </a:pPr>
            <a:r>
              <a:rPr kumimoji="0" lang="tr-TR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1’İNCİ SEÇİM AŞAMASI</a:t>
            </a:r>
            <a:br>
              <a:rPr kumimoji="0" lang="tr-TR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tr-TR" sz="2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MSÜ </a:t>
            </a:r>
            <a:r>
              <a:rPr kumimoji="0" lang="tr-TR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ASKERİ ÖĞRENCİ</a:t>
            </a:r>
          </a:p>
          <a:p>
            <a:pPr algn="ctr">
              <a:lnSpc>
                <a:spcPts val="3660"/>
              </a:lnSpc>
              <a:defRPr/>
            </a:pPr>
            <a:r>
              <a:rPr kumimoji="0" lang="tr-TR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ADAY BELİRLEME SINAVI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193CD6B5-2483-ECF3-C011-AD87598DA8FA}"/>
              </a:ext>
            </a:extLst>
          </p:cNvPr>
          <p:cNvSpPr txBox="1">
            <a:spLocks/>
          </p:cNvSpPr>
          <p:nvPr/>
        </p:nvSpPr>
        <p:spPr>
          <a:xfrm>
            <a:off x="2134793" y="1915981"/>
            <a:ext cx="8640960" cy="954443"/>
          </a:xfrm>
          <a:prstGeom prst="rect">
            <a:avLst/>
          </a:prstGeom>
          <a:effectLst/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YKS\TYT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Oturumuna Eşdeğer Olarak Hazırlanacak</a:t>
            </a:r>
            <a:b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Uygulanacaktır.</a:t>
            </a:r>
            <a:b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Kapsamı ve Soru Dağılımları Şöyledir.</a:t>
            </a:r>
          </a:p>
          <a:p>
            <a:pPr algn="just"/>
            <a:endParaRPr lang="tr-TR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39D2F4-FF74-069E-9380-1707B03C66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r="16487"/>
          <a:stretch/>
        </p:blipFill>
        <p:spPr>
          <a:xfrm>
            <a:off x="505893" y="2897258"/>
            <a:ext cx="1561520" cy="2016224"/>
          </a:xfrm>
          <a:prstGeom prst="rect">
            <a:avLst/>
          </a:prstGeom>
        </p:spPr>
      </p:pic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97E31FD6-8A5A-406F-275A-F10731BDCC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11012" y="2894597"/>
          <a:ext cx="5631978" cy="3688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77326">
                  <a:extLst>
                    <a:ext uri="{9D8B030D-6E8A-4147-A177-3AD203B41FA5}">
                      <a16:colId xmlns:a16="http://schemas.microsoft.com/office/drawing/2014/main" val="2899485584"/>
                    </a:ext>
                  </a:extLst>
                </a:gridCol>
                <a:gridCol w="1877326">
                  <a:extLst>
                    <a:ext uri="{9D8B030D-6E8A-4147-A177-3AD203B41FA5}">
                      <a16:colId xmlns:a16="http://schemas.microsoft.com/office/drawing/2014/main" val="2762648499"/>
                    </a:ext>
                  </a:extLst>
                </a:gridCol>
                <a:gridCol w="1877326">
                  <a:extLst>
                    <a:ext uri="{9D8B030D-6E8A-4147-A177-3AD203B41FA5}">
                      <a16:colId xmlns:a16="http://schemas.microsoft.com/office/drawing/2014/main" val="2858503737"/>
                    </a:ext>
                  </a:extLst>
                </a:gridCol>
              </a:tblGrid>
              <a:tr h="323437">
                <a:tc gridSpan="2">
                  <a:txBody>
                    <a:bodyPr/>
                    <a:lstStyle/>
                    <a:p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DERS ADI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SORU SAYISI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928332"/>
                  </a:ext>
                </a:extLst>
              </a:tr>
              <a:tr h="323437"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TÜRKÇE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609534"/>
                  </a:ext>
                </a:extLst>
              </a:tr>
              <a:tr h="323437">
                <a:tc rowSpan="4">
                  <a:txBody>
                    <a:bodyPr/>
                    <a:lstStyle/>
                    <a:p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SOSYAL BİLİMLER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TARİH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244199"/>
                  </a:ext>
                </a:extLst>
              </a:tr>
              <a:tr h="3234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COĞRAFYA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448443"/>
                  </a:ext>
                </a:extLst>
              </a:tr>
              <a:tr h="3234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FELSEFE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775424"/>
                  </a:ext>
                </a:extLst>
              </a:tr>
              <a:tr h="3234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DİN/FELSEFE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770037"/>
                  </a:ext>
                </a:extLst>
              </a:tr>
              <a:tr h="323437"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TEMEL MATEMATİK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70298"/>
                  </a:ext>
                </a:extLst>
              </a:tr>
              <a:tr h="323437">
                <a:tc rowSpan="3">
                  <a:txBody>
                    <a:bodyPr/>
                    <a:lstStyle/>
                    <a:p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 BİLİMLERİ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FİZİK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485829"/>
                  </a:ext>
                </a:extLst>
              </a:tr>
              <a:tr h="3234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KİMYA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053697"/>
                  </a:ext>
                </a:extLst>
              </a:tr>
              <a:tr h="3234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BİYOLOJİ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011719"/>
                  </a:ext>
                </a:extLst>
              </a:tr>
              <a:tr h="323437">
                <a:tc gridSpan="2">
                  <a:txBody>
                    <a:bodyPr/>
                    <a:lstStyle/>
                    <a:p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tr-TR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379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0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152400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4176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17406D">
                  <a:lumMod val="50000"/>
                </a:srgbClr>
              </a:solidFill>
              <a:latin typeface="Bebas Neue" panose="020B0606020202050201" pitchFamily="34" charset="0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1360098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n w="10541" cmpd="sng">
                  <a:solidFill>
                    <a:srgbClr val="EF00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EF0000">
                        <a:tint val="40000"/>
                        <a:satMod val="250000"/>
                      </a:srgbClr>
                    </a:gs>
                    <a:gs pos="9000">
                      <a:srgbClr val="EF0000">
                        <a:tint val="52000"/>
                        <a:satMod val="300000"/>
                      </a:srgbClr>
                    </a:gs>
                    <a:gs pos="50000">
                      <a:srgbClr val="EF0000">
                        <a:shade val="20000"/>
                        <a:satMod val="300000"/>
                      </a:srgbClr>
                    </a:gs>
                    <a:gs pos="79000">
                      <a:srgbClr val="EF0000">
                        <a:tint val="52000"/>
                        <a:satMod val="300000"/>
                      </a:srgbClr>
                    </a:gs>
                    <a:gs pos="100000">
                      <a:srgbClr val="EF00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BAŞVURULAR</a:t>
            </a:r>
          </a:p>
          <a:p>
            <a:pPr algn="ctr"/>
            <a:endParaRPr lang="en-US" sz="2400" b="1" dirty="0">
              <a:ln w="10541" cmpd="sng">
                <a:solidFill>
                  <a:srgbClr val="EF0000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EF0000">
                      <a:tint val="40000"/>
                      <a:satMod val="250000"/>
                    </a:srgbClr>
                  </a:gs>
                  <a:gs pos="9000">
                    <a:srgbClr val="EF0000">
                      <a:tint val="52000"/>
                      <a:satMod val="300000"/>
                    </a:srgbClr>
                  </a:gs>
                  <a:gs pos="50000">
                    <a:srgbClr val="EF0000">
                      <a:shade val="20000"/>
                      <a:satMod val="300000"/>
                    </a:srgbClr>
                  </a:gs>
                  <a:gs pos="79000">
                    <a:srgbClr val="EF0000">
                      <a:tint val="52000"/>
                      <a:satMod val="300000"/>
                    </a:srgbClr>
                  </a:gs>
                  <a:gs pos="100000">
                    <a:srgbClr val="EF0000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3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20" y="1105830"/>
            <a:ext cx="4028880" cy="569932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848569" y="2484408"/>
            <a:ext cx="44897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rgbClr val="000000"/>
                </a:solidFill>
                <a:latin typeface="Calibri"/>
              </a:rPr>
              <a:t>Başvurular bireysel olarak </a:t>
            </a:r>
            <a:r>
              <a:rPr lang="tr-TR" sz="3200" dirty="0">
                <a:solidFill>
                  <a:srgbClr val="000000"/>
                </a:solidFill>
                <a:latin typeface="Calibri"/>
                <a:hlinkClick r:id="rId3"/>
              </a:rPr>
              <a:t>https://ais.osym.gov.tr/</a:t>
            </a:r>
            <a:r>
              <a:rPr lang="tr-TR" sz="3200" dirty="0">
                <a:solidFill>
                  <a:srgbClr val="000000"/>
                </a:solidFill>
                <a:latin typeface="Calibri"/>
              </a:rPr>
              <a:t> adresinden ve ÖSYM başvuru merkezlerinden yapılabilecek.</a:t>
            </a:r>
          </a:p>
        </p:txBody>
      </p:sp>
      <p:sp>
        <p:nvSpPr>
          <p:cNvPr id="9" name="Oval 8"/>
          <p:cNvSpPr/>
          <p:nvPr/>
        </p:nvSpPr>
        <p:spPr>
          <a:xfrm>
            <a:off x="0" y="4766285"/>
            <a:ext cx="2232449" cy="209171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BAŞVURU01- 26 ŞUBAT</a:t>
            </a:r>
          </a:p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2024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092036" y="6075146"/>
            <a:ext cx="270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GEÇ BAŞVURU TARİHİ </a:t>
            </a:r>
          </a:p>
          <a:p>
            <a:pPr algn="ctr"/>
            <a:r>
              <a:rPr lang="tr-TR" b="1" dirty="0" smtClean="0"/>
              <a:t>05-07 MART 2024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2153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5">
            <a:extLst>
              <a:ext uri="{FF2B5EF4-FFF2-40B4-BE49-F238E27FC236}">
                <a16:creationId xmlns:a16="http://schemas.microsoft.com/office/drawing/2014/main" id="{86B878FC-6CCC-D2B8-DE24-2FE4BA37F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93" y="-127077"/>
            <a:ext cx="2599973" cy="2520280"/>
          </a:xfrm>
          <a:prstGeom prst="rect">
            <a:avLst/>
          </a:prstGeom>
        </p:spPr>
      </p:pic>
      <p:sp>
        <p:nvSpPr>
          <p:cNvPr id="5" name="Metin kutusu 1">
            <a:extLst>
              <a:ext uri="{FF2B5EF4-FFF2-40B4-BE49-F238E27FC236}">
                <a16:creationId xmlns:a16="http://schemas.microsoft.com/office/drawing/2014/main" id="{81BB9BFF-A390-CAB4-B296-8686A68C9B4B}"/>
              </a:ext>
            </a:extLst>
          </p:cNvPr>
          <p:cNvSpPr txBox="1"/>
          <p:nvPr/>
        </p:nvSpPr>
        <p:spPr>
          <a:xfrm>
            <a:off x="3319942" y="434502"/>
            <a:ext cx="6937654" cy="15158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660"/>
              </a:lnSpc>
              <a:defRPr/>
            </a:pPr>
            <a:r>
              <a:rPr kumimoji="0" lang="tr-TR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1’İNCİ SEÇİM AŞAMASI</a:t>
            </a:r>
            <a:br>
              <a:rPr kumimoji="0" lang="tr-TR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tr-TR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ASKERİ </a:t>
            </a:r>
            <a:r>
              <a:rPr kumimoji="0" lang="tr-TR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ÖĞRENCİ</a:t>
            </a:r>
          </a:p>
          <a:p>
            <a:pPr algn="ctr">
              <a:lnSpc>
                <a:spcPts val="3660"/>
              </a:lnSpc>
              <a:defRPr/>
            </a:pPr>
            <a:r>
              <a:rPr kumimoji="0" lang="tr-TR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ADAY BELİRLEME SINAVI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52F5D79A-DCEE-71F4-F557-8ABA268D8F95}"/>
              </a:ext>
            </a:extLst>
          </p:cNvPr>
          <p:cNvSpPr txBox="1">
            <a:spLocks/>
          </p:cNvSpPr>
          <p:nvPr/>
        </p:nvSpPr>
        <p:spPr>
          <a:xfrm>
            <a:off x="2455846" y="2040144"/>
            <a:ext cx="7128792" cy="1008112"/>
          </a:xfrm>
          <a:prstGeom prst="rect">
            <a:avLst/>
          </a:prstGeom>
          <a:effectLst/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MSÜ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SINAVINDA HESAPLANACAK PUAN TÜRLERİNİN KATSAYLARI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1">
            <a:extLst>
              <a:ext uri="{FF2B5EF4-FFF2-40B4-BE49-F238E27FC236}">
                <a16:creationId xmlns:a16="http://schemas.microsoft.com/office/drawing/2014/main" id="{EF443084-CB77-6E14-EF24-623FD7F51E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50878" y="3330440"/>
          <a:ext cx="8938727" cy="2682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58001">
                  <a:extLst>
                    <a:ext uri="{9D8B030D-6E8A-4147-A177-3AD203B41FA5}">
                      <a16:colId xmlns:a16="http://schemas.microsoft.com/office/drawing/2014/main" val="3898233778"/>
                    </a:ext>
                  </a:extLst>
                </a:gridCol>
                <a:gridCol w="1767142">
                  <a:extLst>
                    <a:ext uri="{9D8B030D-6E8A-4147-A177-3AD203B41FA5}">
                      <a16:colId xmlns:a16="http://schemas.microsoft.com/office/drawing/2014/main" val="1472876336"/>
                    </a:ext>
                  </a:extLst>
                </a:gridCol>
                <a:gridCol w="2059621">
                  <a:extLst>
                    <a:ext uri="{9D8B030D-6E8A-4147-A177-3AD203B41FA5}">
                      <a16:colId xmlns:a16="http://schemas.microsoft.com/office/drawing/2014/main" val="1038857617"/>
                    </a:ext>
                  </a:extLst>
                </a:gridCol>
                <a:gridCol w="1867687">
                  <a:extLst>
                    <a:ext uri="{9D8B030D-6E8A-4147-A177-3AD203B41FA5}">
                      <a16:colId xmlns:a16="http://schemas.microsoft.com/office/drawing/2014/main" val="56282492"/>
                    </a:ext>
                  </a:extLst>
                </a:gridCol>
                <a:gridCol w="1586276">
                  <a:extLst>
                    <a:ext uri="{9D8B030D-6E8A-4147-A177-3AD203B41FA5}">
                      <a16:colId xmlns:a16="http://schemas.microsoft.com/office/drawing/2014/main" val="98014130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sz="20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PUAN TÜRLERİ HESAPLANMASINDA TESTLERİN AĞIRLIKLARI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59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PUAN TÜRÜ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TÜRKÇE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TEMEL MATEMATİK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 BİLİMLERİ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SOSYAL BİLİMLER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8541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MSÜ-SAY</a:t>
                      </a:r>
                      <a:endParaRPr lang="tr-T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%25</a:t>
                      </a:r>
                      <a:endParaRPr lang="tr-T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%35</a:t>
                      </a:r>
                      <a:endParaRPr lang="tr-T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%30</a:t>
                      </a:r>
                      <a:endParaRPr lang="tr-T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%10</a:t>
                      </a:r>
                      <a:endParaRPr lang="tr-T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710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MSÜ-EA</a:t>
                      </a:r>
                      <a:endParaRPr lang="tr-T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%35</a:t>
                      </a:r>
                      <a:endParaRPr lang="tr-T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%35</a:t>
                      </a:r>
                      <a:endParaRPr lang="tr-T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%10</a:t>
                      </a:r>
                      <a:endParaRPr lang="tr-T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%20</a:t>
                      </a:r>
                      <a:endParaRPr lang="tr-T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267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MSÜ-SÖZ</a:t>
                      </a:r>
                      <a:endParaRPr lang="tr-T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%35</a:t>
                      </a:r>
                      <a:endParaRPr lang="tr-T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%20</a:t>
                      </a:r>
                      <a:endParaRPr lang="tr-T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%10</a:t>
                      </a:r>
                      <a:endParaRPr lang="tr-T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%35</a:t>
                      </a:r>
                      <a:endParaRPr lang="tr-T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32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MSÜ-GEN</a:t>
                      </a:r>
                      <a:endParaRPr lang="tr-T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%33</a:t>
                      </a:r>
                      <a:endParaRPr lang="tr-T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%33</a:t>
                      </a:r>
                      <a:endParaRPr lang="tr-T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%17</a:t>
                      </a:r>
                      <a:endParaRPr lang="tr-T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%17</a:t>
                      </a:r>
                      <a:endParaRPr lang="tr-TR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54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311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5">
            <a:extLst>
              <a:ext uri="{FF2B5EF4-FFF2-40B4-BE49-F238E27FC236}">
                <a16:creationId xmlns:a16="http://schemas.microsoft.com/office/drawing/2014/main" id="{34724DE0-EAE4-5D68-17F8-E2B0B8BF7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132"/>
            <a:ext cx="2599973" cy="2520280"/>
          </a:xfrm>
          <a:prstGeom prst="rect">
            <a:avLst/>
          </a:prstGeom>
        </p:spPr>
      </p:pic>
      <p:sp>
        <p:nvSpPr>
          <p:cNvPr id="5" name="Metin kutusu 1">
            <a:extLst>
              <a:ext uri="{FF2B5EF4-FFF2-40B4-BE49-F238E27FC236}">
                <a16:creationId xmlns:a16="http://schemas.microsoft.com/office/drawing/2014/main" id="{1A971DF7-49EF-5A0C-979D-8BBF0D24A7CC}"/>
              </a:ext>
            </a:extLst>
          </p:cNvPr>
          <p:cNvSpPr txBox="1"/>
          <p:nvPr/>
        </p:nvSpPr>
        <p:spPr>
          <a:xfrm>
            <a:off x="2738601" y="488618"/>
            <a:ext cx="6937654" cy="10926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860"/>
              </a:lnSpc>
              <a:defRPr/>
            </a:pPr>
            <a:r>
              <a:rPr lang="tr-TR" sz="28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2’NCİ </a:t>
            </a:r>
            <a:r>
              <a:rPr lang="tr-TR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SEÇİM AŞAMALARINA</a:t>
            </a:r>
          </a:p>
          <a:p>
            <a:pPr algn="ctr">
              <a:lnSpc>
                <a:spcPts val="3860"/>
              </a:lnSpc>
              <a:defRPr/>
            </a:pP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ÇAĞRI PUAN TÜRLERİ</a:t>
            </a:r>
            <a:endParaRPr lang="tr-TR" sz="28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9DB2465B-6125-33DC-5C26-A58B53198CD9}"/>
              </a:ext>
            </a:extLst>
          </p:cNvPr>
          <p:cNvSpPr txBox="1">
            <a:spLocks/>
          </p:cNvSpPr>
          <p:nvPr/>
        </p:nvSpPr>
        <p:spPr>
          <a:xfrm>
            <a:off x="1802497" y="2708920"/>
            <a:ext cx="7776864" cy="302433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/>
              <a:t>	</a:t>
            </a:r>
            <a:endParaRPr lang="tr-TR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4790947-6F6A-9F07-FA6B-E3BF73345274}"/>
              </a:ext>
            </a:extLst>
          </p:cNvPr>
          <p:cNvSpPr txBox="1"/>
          <p:nvPr/>
        </p:nvSpPr>
        <p:spPr>
          <a:xfrm>
            <a:off x="1910944" y="2218830"/>
            <a:ext cx="7668417" cy="447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 Harp Okulu’na </a:t>
            </a:r>
            <a:r>
              <a:rPr lang="tr-TR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MSÜ- Sayısal</a:t>
            </a:r>
            <a:r>
              <a:rPr lang="tr-T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tr-T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MSÜ-Eşit Ağırlık</a:t>
            </a:r>
            <a:r>
              <a:rPr lang="tr-T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MSÜ-Sözel,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Deniz Harp Okulu, Hava Harp Okulu ve</a:t>
            </a:r>
            <a:br>
              <a:rPr lang="tr-T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Sahil Güvenlik </a:t>
            </a:r>
            <a:r>
              <a:rPr lang="tr-TR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K.lığı</a:t>
            </a:r>
            <a:r>
              <a:rPr lang="tr-T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namına Deniz Harp Okulu’na </a:t>
            </a:r>
            <a:r>
              <a:rPr lang="tr-TR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MSÜ Sayısal Puan </a:t>
            </a:r>
            <a:r>
              <a:rPr lang="tr-T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türüyle,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Kara, Deniz, Hava Asb. Meslek Yüksekokulları ve Sahil Güvenlik </a:t>
            </a:r>
            <a:r>
              <a:rPr lang="tr-TR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K.lığı</a:t>
            </a:r>
            <a:r>
              <a:rPr lang="tr-T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namına Deniz </a:t>
            </a:r>
            <a:r>
              <a:rPr lang="tr-TR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Asb.MYO’na</a:t>
            </a:r>
            <a:r>
              <a:rPr lang="tr-T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MSÜ Genel Puan </a:t>
            </a:r>
            <a:r>
              <a:rPr lang="tr-T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türüyle,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Bando Asb. Meslek Yüksekokulu’na adayın almış olduğu </a:t>
            </a:r>
            <a:r>
              <a:rPr lang="tr-TR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yüksek puan </a:t>
            </a:r>
            <a:r>
              <a:rPr lang="tr-T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türüyle çağrı yapılacaktır.</a:t>
            </a:r>
          </a:p>
          <a:p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5">
            <a:extLst>
              <a:ext uri="{FF2B5EF4-FFF2-40B4-BE49-F238E27FC236}">
                <a16:creationId xmlns:a16="http://schemas.microsoft.com/office/drawing/2014/main" id="{32DD189D-9DB5-9843-0C65-BD0BE3892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99" y="-127077"/>
            <a:ext cx="2599973" cy="2520280"/>
          </a:xfrm>
          <a:prstGeom prst="rect">
            <a:avLst/>
          </a:prstGeom>
        </p:spPr>
      </p:pic>
      <p:sp>
        <p:nvSpPr>
          <p:cNvPr id="5" name="Metin kutusu 1">
            <a:extLst>
              <a:ext uri="{FF2B5EF4-FFF2-40B4-BE49-F238E27FC236}">
                <a16:creationId xmlns:a16="http://schemas.microsoft.com/office/drawing/2014/main" id="{249AEE6A-9DF6-EDC2-FC03-27C37C10EBE4}"/>
              </a:ext>
            </a:extLst>
          </p:cNvPr>
          <p:cNvSpPr txBox="1"/>
          <p:nvPr/>
        </p:nvSpPr>
        <p:spPr>
          <a:xfrm>
            <a:off x="2924132" y="646476"/>
            <a:ext cx="6937654" cy="10926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860"/>
              </a:lnSpc>
              <a:defRPr/>
            </a:pPr>
            <a:r>
              <a:rPr lang="tr-TR" sz="28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MSÜ</a:t>
            </a:r>
            <a:endParaRPr lang="tr-TR" sz="28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860"/>
              </a:lnSpc>
              <a:defRPr/>
            </a:pPr>
            <a:r>
              <a:rPr lang="tr-TR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2’NCİ SEÇİM AŞAMALARI</a:t>
            </a: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F41504D5-4FD4-363F-931D-A7A192A0F57D}"/>
              </a:ext>
            </a:extLst>
          </p:cNvPr>
          <p:cNvSpPr txBox="1">
            <a:spLocks/>
          </p:cNvSpPr>
          <p:nvPr/>
        </p:nvSpPr>
        <p:spPr>
          <a:xfrm>
            <a:off x="1988028" y="2708920"/>
            <a:ext cx="7776864" cy="302433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/>
              <a:t>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0B876BC-1941-7227-CF23-0CA442A65860}"/>
              </a:ext>
            </a:extLst>
          </p:cNvPr>
          <p:cNvSpPr txBox="1"/>
          <p:nvPr/>
        </p:nvSpPr>
        <p:spPr>
          <a:xfrm>
            <a:off x="3696412" y="1828800"/>
            <a:ext cx="5393094" cy="562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tr-TR"/>
            </a:defPPr>
            <a:lvl1pPr algn="ctr">
              <a:lnSpc>
                <a:spcPts val="3860"/>
              </a:lnSpc>
              <a:defRPr sz="2800" b="1">
                <a:solidFill>
                  <a:srgbClr val="FF0000"/>
                </a:solidFill>
                <a:cs typeface="Futura" panose="020B0602020204020303" pitchFamily="34" charset="-79"/>
              </a:defRPr>
            </a:lvl1pPr>
          </a:lstStyle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Fiziki Değerlendirme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5AC4C15-99EA-6A96-BEE5-35B03513EC36}"/>
              </a:ext>
            </a:extLst>
          </p:cNvPr>
          <p:cNvSpPr txBox="1"/>
          <p:nvPr/>
        </p:nvSpPr>
        <p:spPr>
          <a:xfrm>
            <a:off x="1988028" y="2565057"/>
            <a:ext cx="78017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Adayların Boy-Kilo kontrollerinin yapıldığı aşamadır. </a:t>
            </a: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 standartları;</a:t>
            </a:r>
          </a:p>
          <a:p>
            <a:pPr algn="just"/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Erkeklerde en az 165 cm., </a:t>
            </a: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Kadınlarda (HHO hariç) en az 160 cm. olarak,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Hava Harp Okulu erkek ve kadın adayları için boy standartları 165-190 cm. aralığında uygulanmaktadır.</a:t>
            </a:r>
          </a:p>
        </p:txBody>
      </p:sp>
    </p:spTree>
    <p:extLst>
      <p:ext uri="{BB962C8B-B14F-4D97-AF65-F5344CB8AC3E}">
        <p14:creationId xmlns:p14="http://schemas.microsoft.com/office/powerpoint/2010/main" val="26985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5">
            <a:extLst>
              <a:ext uri="{FF2B5EF4-FFF2-40B4-BE49-F238E27FC236}">
                <a16:creationId xmlns:a16="http://schemas.microsoft.com/office/drawing/2014/main" id="{8DF01B73-DE93-69FA-8D98-FEE42544A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23" y="-428672"/>
            <a:ext cx="2599973" cy="2520280"/>
          </a:xfrm>
          <a:prstGeom prst="rect">
            <a:avLst/>
          </a:prstGeom>
        </p:spPr>
      </p:pic>
      <p:sp>
        <p:nvSpPr>
          <p:cNvPr id="5" name="Metin kutusu 1">
            <a:extLst>
              <a:ext uri="{FF2B5EF4-FFF2-40B4-BE49-F238E27FC236}">
                <a16:creationId xmlns:a16="http://schemas.microsoft.com/office/drawing/2014/main" id="{DE88B730-7210-2EA6-163A-2D3C7CB5A295}"/>
              </a:ext>
            </a:extLst>
          </p:cNvPr>
          <p:cNvSpPr txBox="1"/>
          <p:nvPr/>
        </p:nvSpPr>
        <p:spPr>
          <a:xfrm>
            <a:off x="2592828" y="124262"/>
            <a:ext cx="6937654" cy="10926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860"/>
              </a:lnSpc>
              <a:defRPr/>
            </a:pPr>
            <a:r>
              <a:rPr lang="tr-TR" sz="32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ADAY </a:t>
            </a:r>
            <a:r>
              <a:rPr lang="tr-TR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DEĞERLENDİRME PUANLARI</a:t>
            </a: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9035AFFF-AD98-C0ED-A26E-77CCC9943932}"/>
              </a:ext>
            </a:extLst>
          </p:cNvPr>
          <p:cNvSpPr txBox="1">
            <a:spLocks/>
          </p:cNvSpPr>
          <p:nvPr/>
        </p:nvSpPr>
        <p:spPr>
          <a:xfrm>
            <a:off x="1656724" y="2021564"/>
            <a:ext cx="7776864" cy="302433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/>
              <a:t>		</a:t>
            </a:r>
            <a:endParaRPr lang="tr-TR" dirty="0"/>
          </a:p>
        </p:txBody>
      </p:sp>
      <p:sp>
        <p:nvSpPr>
          <p:cNvPr id="7" name="Slayt Numarası Yer Tutucusu 1">
            <a:extLst>
              <a:ext uri="{FF2B5EF4-FFF2-40B4-BE49-F238E27FC236}">
                <a16:creationId xmlns:a16="http://schemas.microsoft.com/office/drawing/2014/main" id="{98F46071-8512-138B-C1A5-A40311FF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54348" y="5813010"/>
            <a:ext cx="2133600" cy="365125"/>
          </a:xfrm>
        </p:spPr>
        <p:txBody>
          <a:bodyPr/>
          <a:lstStyle/>
          <a:p>
            <a:fld id="{F7088E0E-A46C-4B60-BAD9-5A7B04E633F8}" type="slidenum">
              <a:rPr lang="tr-TR" smtClean="0"/>
              <a:t>33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F902881-5E45-E46B-706D-B839A0C60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03727"/>
            <a:ext cx="9144000" cy="490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64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5">
            <a:extLst>
              <a:ext uri="{FF2B5EF4-FFF2-40B4-BE49-F238E27FC236}">
                <a16:creationId xmlns:a16="http://schemas.microsoft.com/office/drawing/2014/main" id="{32DD189D-9DB5-9843-0C65-BD0BE3892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99" y="-127077"/>
            <a:ext cx="2599973" cy="2520280"/>
          </a:xfrm>
          <a:prstGeom prst="rect">
            <a:avLst/>
          </a:prstGeom>
        </p:spPr>
      </p:pic>
      <p:sp>
        <p:nvSpPr>
          <p:cNvPr id="5" name="Metin kutusu 1">
            <a:extLst>
              <a:ext uri="{FF2B5EF4-FFF2-40B4-BE49-F238E27FC236}">
                <a16:creationId xmlns:a16="http://schemas.microsoft.com/office/drawing/2014/main" id="{249AEE6A-9DF6-EDC2-FC03-27C37C10EBE4}"/>
              </a:ext>
            </a:extLst>
          </p:cNvPr>
          <p:cNvSpPr txBox="1"/>
          <p:nvPr/>
        </p:nvSpPr>
        <p:spPr>
          <a:xfrm>
            <a:off x="2924132" y="646476"/>
            <a:ext cx="6937654" cy="5515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860"/>
              </a:lnSpc>
              <a:defRPr/>
            </a:pPr>
            <a:r>
              <a:rPr lang="tr-TR" sz="28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MSÜ</a:t>
            </a:r>
            <a:endParaRPr lang="tr-TR" sz="28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F41504D5-4FD4-363F-931D-A7A192A0F57D}"/>
              </a:ext>
            </a:extLst>
          </p:cNvPr>
          <p:cNvSpPr txBox="1">
            <a:spLocks/>
          </p:cNvSpPr>
          <p:nvPr/>
        </p:nvSpPr>
        <p:spPr>
          <a:xfrm>
            <a:off x="1988028" y="2708920"/>
            <a:ext cx="7776864" cy="302433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/>
              <a:t>	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0B876BC-1941-7227-CF23-0CA442A65860}"/>
              </a:ext>
            </a:extLst>
          </p:cNvPr>
          <p:cNvSpPr txBox="1"/>
          <p:nvPr/>
        </p:nvSpPr>
        <p:spPr>
          <a:xfrm>
            <a:off x="3796090" y="1232651"/>
            <a:ext cx="5393094" cy="562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tr-TR"/>
            </a:defPPr>
            <a:lvl1pPr algn="ctr">
              <a:lnSpc>
                <a:spcPts val="3860"/>
              </a:lnSpc>
              <a:defRPr sz="2800" b="1">
                <a:solidFill>
                  <a:srgbClr val="FF0000"/>
                </a:solidFill>
                <a:cs typeface="Futura" panose="020B0602020204020303" pitchFamily="34" charset="-79"/>
              </a:defRPr>
            </a:lvl1pPr>
          </a:lstStyle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Önemli Notlar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5AC4C15-99EA-6A96-BEE5-35B03513EC36}"/>
              </a:ext>
            </a:extLst>
          </p:cNvPr>
          <p:cNvSpPr txBox="1"/>
          <p:nvPr/>
        </p:nvSpPr>
        <p:spPr>
          <a:xfrm>
            <a:off x="2591762" y="2084385"/>
            <a:ext cx="7801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Hava harp okulu tercih listesinde ilk sırada olmalı.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MSÜ puanı sadece mülakata çağırmak için kullanılır.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Okula girmeyi sağlayan asıl </a:t>
            </a: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mülakat + YKS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puanıdır.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2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707" y="-123525"/>
            <a:ext cx="6596771" cy="641148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667371" y="2239247"/>
            <a:ext cx="4915037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99" b="1" dirty="0">
                <a:solidFill>
                  <a:schemeClr val="bg1"/>
                </a:solidFill>
              </a:rPr>
              <a:t>DİNLEDİĞİNİZ İÇİN</a:t>
            </a:r>
          </a:p>
          <a:p>
            <a:pPr algn="ctr"/>
            <a:r>
              <a:rPr lang="tr-TR" sz="3599" b="1" dirty="0">
                <a:solidFill>
                  <a:schemeClr val="bg1"/>
                </a:solidFill>
              </a:rPr>
              <a:t>TEŞEKKÜR </a:t>
            </a:r>
          </a:p>
          <a:p>
            <a:pPr algn="ctr"/>
            <a:r>
              <a:rPr lang="tr-TR" sz="3599" b="1" dirty="0">
                <a:solidFill>
                  <a:schemeClr val="bg1"/>
                </a:solidFill>
              </a:rPr>
              <a:t>EDERİM.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9180250" y="5964795"/>
            <a:ext cx="2443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Rehberlik </a:t>
            </a:r>
            <a:r>
              <a:rPr lang="tr-TR" dirty="0" smtClean="0"/>
              <a:t>Servisi</a:t>
            </a:r>
          </a:p>
          <a:p>
            <a:pPr algn="ctr"/>
            <a:r>
              <a:rPr lang="tr-TR" dirty="0" smtClean="0"/>
              <a:t>Fatma ŞENSİN</a:t>
            </a:r>
            <a:endParaRPr lang="tr-TR" dirty="0" smtClean="0"/>
          </a:p>
          <a:p>
            <a:pPr algn="ctr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9784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D69B3BF-40B9-903F-3EFC-FCC42153E089}"/>
              </a:ext>
            </a:extLst>
          </p:cNvPr>
          <p:cNvSpPr txBox="1"/>
          <p:nvPr/>
        </p:nvSpPr>
        <p:spPr bwMode="blackWhite">
          <a:xfrm>
            <a:off x="2409169" y="190324"/>
            <a:ext cx="4867833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TEMEL YETERLİLİK TESTİ (TYT) SORU SAYILARI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4ACAE32-929B-3789-CA2C-15D33B531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blackWhite">
          <a:xfrm>
            <a:off x="1139331" y="1553937"/>
            <a:ext cx="10137188" cy="324048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AA33C72-3AE3-C10B-FDB3-6BD2B8859162}"/>
              </a:ext>
            </a:extLst>
          </p:cNvPr>
          <p:cNvSpPr txBox="1"/>
          <p:nvPr/>
        </p:nvSpPr>
        <p:spPr bwMode="blackWhite">
          <a:xfrm>
            <a:off x="1921077" y="2143783"/>
            <a:ext cx="97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TÜRKÇE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6F0038E-450A-B91D-ECA1-218F2977867C}"/>
              </a:ext>
            </a:extLst>
          </p:cNvPr>
          <p:cNvSpPr txBox="1"/>
          <p:nvPr/>
        </p:nvSpPr>
        <p:spPr bwMode="blackWhite">
          <a:xfrm>
            <a:off x="4396547" y="2020672"/>
            <a:ext cx="117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SOSYAL</a:t>
            </a:r>
            <a:b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</a:b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BİLİMLER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6E2DD9A-7028-CA74-60D9-E70FE9450C2C}"/>
              </a:ext>
            </a:extLst>
          </p:cNvPr>
          <p:cNvSpPr txBox="1"/>
          <p:nvPr/>
        </p:nvSpPr>
        <p:spPr bwMode="blackWhite">
          <a:xfrm>
            <a:off x="6785520" y="2143783"/>
            <a:ext cx="1409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MATEMATİK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E942E14-8073-89E7-B9CB-4B62B2EAC287}"/>
              </a:ext>
            </a:extLst>
          </p:cNvPr>
          <p:cNvSpPr txBox="1"/>
          <p:nvPr/>
        </p:nvSpPr>
        <p:spPr bwMode="blackWhite">
          <a:xfrm>
            <a:off x="9302664" y="2020671"/>
            <a:ext cx="140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FEN</a:t>
            </a:r>
            <a:b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</a:b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BİLİMLERİ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9D825C2-593C-A6F8-2B6E-DBC49401046B}"/>
              </a:ext>
            </a:extLst>
          </p:cNvPr>
          <p:cNvSpPr txBox="1"/>
          <p:nvPr/>
        </p:nvSpPr>
        <p:spPr bwMode="blackWhite">
          <a:xfrm>
            <a:off x="2470951" y="3040780"/>
            <a:ext cx="976184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40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Soru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55DEBF68-A9C4-9BBA-39F0-E49BB317B8C2}"/>
              </a:ext>
            </a:extLst>
          </p:cNvPr>
          <p:cNvSpPr txBox="1"/>
          <p:nvPr/>
        </p:nvSpPr>
        <p:spPr bwMode="blackWhite">
          <a:xfrm>
            <a:off x="7490279" y="3040779"/>
            <a:ext cx="976184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40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Soru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D94049F-6CF2-E45A-074D-D702DEDCA800}"/>
              </a:ext>
            </a:extLst>
          </p:cNvPr>
          <p:cNvSpPr txBox="1"/>
          <p:nvPr/>
        </p:nvSpPr>
        <p:spPr bwMode="blackWhite">
          <a:xfrm>
            <a:off x="4980615" y="3072182"/>
            <a:ext cx="976184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Soru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CEE1DC0-EC60-847F-B442-4AAB6987A754}"/>
              </a:ext>
            </a:extLst>
          </p:cNvPr>
          <p:cNvSpPr txBox="1"/>
          <p:nvPr/>
        </p:nvSpPr>
        <p:spPr bwMode="blackWhite">
          <a:xfrm>
            <a:off x="10032137" y="3040778"/>
            <a:ext cx="976184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Soru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AF71BC6-E5F7-FD64-981D-219583D42839}"/>
              </a:ext>
            </a:extLst>
          </p:cNvPr>
          <p:cNvSpPr txBox="1"/>
          <p:nvPr/>
        </p:nvSpPr>
        <p:spPr bwMode="blackWhite">
          <a:xfrm>
            <a:off x="1526871" y="3904434"/>
            <a:ext cx="214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Paragraf ağırlıkta sorular sorulmaktadır.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46A03E9-3F8C-E3B8-8D39-6BAFE31F9BB3}"/>
              </a:ext>
            </a:extLst>
          </p:cNvPr>
          <p:cNvSpPr txBox="1"/>
          <p:nvPr/>
        </p:nvSpPr>
        <p:spPr bwMode="blackWhite">
          <a:xfrm>
            <a:off x="4110093" y="3693493"/>
            <a:ext cx="2145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Tarih: 5 Soru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Coğrafya: 5 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Soru</a:t>
            </a: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Felsefe: 5 Soru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Din Kültürü: 5 Soru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2072526F-0412-330A-A111-96EDB3EF0CE0}"/>
              </a:ext>
            </a:extLst>
          </p:cNvPr>
          <p:cNvSpPr txBox="1"/>
          <p:nvPr/>
        </p:nvSpPr>
        <p:spPr bwMode="blackWhite">
          <a:xfrm>
            <a:off x="6544370" y="3756618"/>
            <a:ext cx="2145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Geometri soruları da Matematik testi kapsamında sorulmaktadır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4DE30103-3BB2-F832-8A8A-83E2CA433627}"/>
              </a:ext>
            </a:extLst>
          </p:cNvPr>
          <p:cNvSpPr txBox="1"/>
          <p:nvPr/>
        </p:nvSpPr>
        <p:spPr bwMode="blackWhite">
          <a:xfrm>
            <a:off x="9226448" y="3765594"/>
            <a:ext cx="2145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Fizik: 7 Soru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Kimya: 7 Soru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Biyoloji: 6 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Soru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831085" y="5666337"/>
            <a:ext cx="666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Felsefe ve Din </a:t>
            </a:r>
            <a:r>
              <a:rPr lang="tr-TR" dirty="0"/>
              <a:t>K</a:t>
            </a:r>
            <a:r>
              <a:rPr lang="tr-TR" dirty="0" smtClean="0"/>
              <a:t>ültürü dersleri ortak zorunlu,</a:t>
            </a:r>
          </a:p>
          <a:p>
            <a:r>
              <a:rPr lang="tr-TR" dirty="0" smtClean="0"/>
              <a:t>Diğer dersler 9. ve 10. sınıf konularını içerir.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37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TYT UYGULANIŞI</a:t>
            </a:r>
            <a:endParaRPr lang="tr-TR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tr-T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Tek soru kitapçığı dağıtılacaktır.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Sınav süresi 120 soru için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165</a:t>
            </a: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dakikadır</a:t>
            </a: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yanlış bir doğruyu götürecektir.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813" y="3419605"/>
            <a:ext cx="2599150" cy="25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143672" y="1052736"/>
            <a:ext cx="6264696" cy="364902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1026" name="Picture 2" descr="C:\Users\Senem\Desktop\2022 YKS SÜRECİ\tyt puan hesapal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64" y="836713"/>
            <a:ext cx="8905196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9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7178" y="0"/>
            <a:ext cx="10972800" cy="99060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TYT SONUÇLARINIZ…</a:t>
            </a:r>
            <a:endParaRPr lang="tr-TR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</a:pPr>
            <a:endParaRPr lang="tr-TR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tr-T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TYT: 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endParaRPr lang="tr-TR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</a:pPr>
            <a:r>
              <a:rPr lang="tr-TR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Önlisans</a:t>
            </a:r>
            <a:r>
              <a:rPr lang="tr-TR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programları tercihinde,</a:t>
            </a: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</a:pPr>
            <a:r>
              <a:rPr lang="tr-TR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Özel yetenek sınavlarına ön başvuruda, </a:t>
            </a: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</a:pPr>
            <a:r>
              <a:rPr lang="tr-TR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İkinci aşama Alan Yeterlilik Sınavına giriş hakkı verir. 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751" y="4240362"/>
            <a:ext cx="2897688" cy="18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YKS’DE İKİNCİ AŞAMA SINAVLARI: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endParaRPr lang="tr-TR" sz="4000" dirty="0">
              <a:latin typeface="Comic Sans MS" panose="030F0702030302020204" pitchFamily="66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ALAN YETERLİLİK TESTİ (AYT) 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ve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YABANCI DİL TESTİ (YDT)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67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7296773-C549-C537-8F66-831C3404879F}"/>
              </a:ext>
            </a:extLst>
          </p:cNvPr>
          <p:cNvSpPr txBox="1"/>
          <p:nvPr/>
        </p:nvSpPr>
        <p:spPr>
          <a:xfrm>
            <a:off x="2276644" y="269835"/>
            <a:ext cx="5107829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ALAN YETERLİLİK TESTİ (AYT) SORU SAYILARI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88832DE-A55C-F870-DAFD-DF786B5E7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94" y="1769234"/>
            <a:ext cx="2102266" cy="327769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74F7C2B-B03B-D944-9630-1288C882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924" y="1457473"/>
            <a:ext cx="2302226" cy="358945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43C2385-69D2-8756-B389-587218282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814" y="1145711"/>
            <a:ext cx="2502185" cy="390121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594D73F-36C5-CB68-C8AA-6350DEBD3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663" y="911017"/>
            <a:ext cx="2511251" cy="390121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42A5E87-100A-AE73-371A-3EE0D80E0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9246" y="5043883"/>
            <a:ext cx="326372" cy="32737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3D02D69-FA96-0275-66C1-B143E9BFD3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8814" y="5043883"/>
            <a:ext cx="326372" cy="32737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9A86EF9-0E89-4A89-15F2-D5D347942E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160" y="5043883"/>
            <a:ext cx="326372" cy="32737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58D9735F-46F0-FB6A-5075-6CB120CE24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6535" y="4812236"/>
            <a:ext cx="335438" cy="327375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29E8507D-E634-2425-DB23-11ACA737370B}"/>
              </a:ext>
            </a:extLst>
          </p:cNvPr>
          <p:cNvSpPr txBox="1"/>
          <p:nvPr/>
        </p:nvSpPr>
        <p:spPr>
          <a:xfrm rot="21097681">
            <a:off x="1083789" y="1584567"/>
            <a:ext cx="210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Matematik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57A809B-0F3D-C41B-9F6F-BBDE9D7EFABD}"/>
              </a:ext>
            </a:extLst>
          </p:cNvPr>
          <p:cNvSpPr txBox="1"/>
          <p:nvPr/>
        </p:nvSpPr>
        <p:spPr>
          <a:xfrm rot="21097681">
            <a:off x="3425169" y="1264051"/>
            <a:ext cx="210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Edebiyat-Sosyal-1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FD6D8EE0-0D4B-216B-F82E-B774125D8B76}"/>
              </a:ext>
            </a:extLst>
          </p:cNvPr>
          <p:cNvSpPr txBox="1"/>
          <p:nvPr/>
        </p:nvSpPr>
        <p:spPr>
          <a:xfrm rot="21097681">
            <a:off x="5847578" y="998850"/>
            <a:ext cx="210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Sosyal Bil.-2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7DC92D42-E248-69BA-79FD-E80FAA1F0F2B}"/>
              </a:ext>
            </a:extLst>
          </p:cNvPr>
          <p:cNvSpPr txBox="1"/>
          <p:nvPr/>
        </p:nvSpPr>
        <p:spPr>
          <a:xfrm rot="21097681">
            <a:off x="8547194" y="748872"/>
            <a:ext cx="210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Fen Bil.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1C9A263C-EECE-E0E6-AFFB-483698F48B35}"/>
              </a:ext>
            </a:extLst>
          </p:cNvPr>
          <p:cNvSpPr txBox="1"/>
          <p:nvPr/>
        </p:nvSpPr>
        <p:spPr>
          <a:xfrm>
            <a:off x="1105812" y="2506322"/>
            <a:ext cx="2102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40 </a:t>
            </a:r>
          </a:p>
          <a:p>
            <a:pPr algn="ctr"/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SORU</a:t>
            </a:r>
          </a:p>
          <a:p>
            <a:pPr algn="ctr"/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Matematik: 30</a:t>
            </a:r>
          </a:p>
          <a:p>
            <a:pPr algn="ctr"/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Geometri: 10</a:t>
            </a:r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6C50FBB7-C633-261F-4F68-86B5BCC44351}"/>
              </a:ext>
            </a:extLst>
          </p:cNvPr>
          <p:cNvSpPr txBox="1"/>
          <p:nvPr/>
        </p:nvSpPr>
        <p:spPr>
          <a:xfrm>
            <a:off x="3396345" y="2602765"/>
            <a:ext cx="2102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Edebiyat:24 </a:t>
            </a:r>
            <a:r>
              <a:rPr lang="tr-T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Soru</a:t>
            </a:r>
          </a:p>
          <a:p>
            <a:pPr algn="ctr"/>
            <a:endParaRPr lang="tr-T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Tarih-1</a:t>
            </a:r>
            <a:r>
              <a:rPr lang="tr-T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10 </a:t>
            </a: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Soru</a:t>
            </a:r>
          </a:p>
          <a:p>
            <a:pPr algn="ctr"/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Coğrafya-1</a:t>
            </a:r>
            <a:r>
              <a:rPr lang="tr-T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6 </a:t>
            </a: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Soru</a:t>
            </a:r>
          </a:p>
          <a:p>
            <a:pPr algn="ctr"/>
            <a:endParaRPr lang="tr-T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AC3A49B3-3890-9986-B6B6-8AA609F38F6A}"/>
              </a:ext>
            </a:extLst>
          </p:cNvPr>
          <p:cNvSpPr txBox="1"/>
          <p:nvPr/>
        </p:nvSpPr>
        <p:spPr>
          <a:xfrm>
            <a:off x="5970773" y="2404408"/>
            <a:ext cx="2102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Tarih-1</a:t>
            </a:r>
            <a:r>
              <a:rPr lang="tr-T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11 </a:t>
            </a: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Soru</a:t>
            </a:r>
          </a:p>
          <a:p>
            <a:pPr algn="ctr"/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Coğrafya-1</a:t>
            </a:r>
            <a:r>
              <a:rPr lang="tr-T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11 </a:t>
            </a: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Soru</a:t>
            </a:r>
          </a:p>
          <a:p>
            <a:pPr algn="ctr"/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Din Kül</a:t>
            </a:r>
            <a:r>
              <a:rPr lang="tr-T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.: 6 </a:t>
            </a: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Soru</a:t>
            </a:r>
          </a:p>
          <a:p>
            <a:pPr algn="ctr"/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Fel. </a:t>
            </a:r>
            <a:r>
              <a:rPr lang="tr-T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Grb</a:t>
            </a:r>
            <a:r>
              <a:rPr lang="tr-T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.: 12 </a:t>
            </a: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Soru</a:t>
            </a:r>
          </a:p>
          <a:p>
            <a:pPr algn="ctr"/>
            <a:endParaRPr lang="tr-T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tr-T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D72BBEA6-60D7-1E3F-CE14-3A9E473337CB}"/>
              </a:ext>
            </a:extLst>
          </p:cNvPr>
          <p:cNvSpPr txBox="1"/>
          <p:nvPr/>
        </p:nvSpPr>
        <p:spPr>
          <a:xfrm>
            <a:off x="8624155" y="2172990"/>
            <a:ext cx="2102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Fizik: 14 Soru</a:t>
            </a:r>
          </a:p>
          <a:p>
            <a:pPr algn="ctr"/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Kimya: 13 Soru</a:t>
            </a:r>
          </a:p>
          <a:p>
            <a:pPr algn="ctr"/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Biyoloji 13 Soru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6B92A66C-4634-FFE1-8B68-54F67834C9B0}"/>
              </a:ext>
            </a:extLst>
          </p:cNvPr>
          <p:cNvSpPr txBox="1"/>
          <p:nvPr/>
        </p:nvSpPr>
        <p:spPr>
          <a:xfrm>
            <a:off x="743352" y="4548886"/>
            <a:ext cx="21022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>
                <a:latin typeface="Calibri" panose="020F0502020204030204" pitchFamily="34" charset="0"/>
                <a:cs typeface="Calibri" panose="020F0502020204030204" pitchFamily="34" charset="0"/>
              </a:rPr>
              <a:t>Geometri Soruları</a:t>
            </a:r>
          </a:p>
          <a:p>
            <a:pPr algn="ctr"/>
            <a:r>
              <a:rPr lang="tr-TR" sz="1100" b="1" dirty="0">
                <a:latin typeface="Calibri" panose="020F0502020204030204" pitchFamily="34" charset="0"/>
                <a:cs typeface="Calibri" panose="020F0502020204030204" pitchFamily="34" charset="0"/>
              </a:rPr>
              <a:t>Matematik Testi </a:t>
            </a:r>
          </a:p>
          <a:p>
            <a:pPr algn="ctr"/>
            <a:r>
              <a:rPr lang="tr-TR" sz="1100" b="1" dirty="0">
                <a:latin typeface="Calibri" panose="020F0502020204030204" pitchFamily="34" charset="0"/>
                <a:cs typeface="Calibri" panose="020F0502020204030204" pitchFamily="34" charset="0"/>
              </a:rPr>
              <a:t>İçinde yer almaktadır.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14058232-54C9-A05E-8FF5-A8B746702078}"/>
              </a:ext>
            </a:extLst>
          </p:cNvPr>
          <p:cNvSpPr txBox="1"/>
          <p:nvPr/>
        </p:nvSpPr>
        <p:spPr>
          <a:xfrm>
            <a:off x="5624150" y="4548886"/>
            <a:ext cx="21022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>
                <a:latin typeface="Calibri" panose="020F0502020204030204" pitchFamily="34" charset="0"/>
                <a:cs typeface="Calibri" panose="020F0502020204030204" pitchFamily="34" charset="0"/>
              </a:rPr>
              <a:t>Felsefe Grubu Sorularında</a:t>
            </a:r>
          </a:p>
          <a:p>
            <a:pPr algn="ctr"/>
            <a:r>
              <a:rPr lang="tr-TR" sz="1100" b="1" dirty="0">
                <a:latin typeface="Calibri" panose="020F0502020204030204" pitchFamily="34" charset="0"/>
                <a:cs typeface="Calibri" panose="020F0502020204030204" pitchFamily="34" charset="0"/>
              </a:rPr>
              <a:t>Sosyoloji, Mantık, Psikoloji</a:t>
            </a:r>
          </a:p>
          <a:p>
            <a:pPr algn="ctr"/>
            <a:r>
              <a:rPr lang="tr-TR" sz="1100" b="1" dirty="0">
                <a:latin typeface="Calibri" panose="020F0502020204030204" pitchFamily="34" charset="0"/>
                <a:cs typeface="Calibri" panose="020F0502020204030204" pitchFamily="34" charset="0"/>
              </a:rPr>
              <a:t>Dersleri yer almaktadır.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200891" y="5680569"/>
            <a:ext cx="227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160 SORU</a:t>
            </a:r>
            <a:endParaRPr lang="tr-TR" sz="2400" b="1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7707346" y="5680569"/>
            <a:ext cx="227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180 DAKİKA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08485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Kaynak">
  <a:themeElements>
    <a:clrScheme name="Özel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00B050"/>
      </a:accent1>
      <a:accent2>
        <a:srgbClr val="92D050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ayna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İntegral">
  <a:themeElements>
    <a:clrScheme name="İ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İ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İ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1250</TotalTime>
  <Words>1661</Words>
  <Application>Microsoft Office PowerPoint</Application>
  <PresentationFormat>Geniş ekran</PresentationFormat>
  <Paragraphs>394</Paragraphs>
  <Slides>35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35</vt:i4>
      </vt:variant>
    </vt:vector>
  </HeadingPairs>
  <TitlesOfParts>
    <vt:vector size="52" baseType="lpstr">
      <vt:lpstr>Arial</vt:lpstr>
      <vt:lpstr>Bebas Neue</vt:lpstr>
      <vt:lpstr>Bookman Old Style</vt:lpstr>
      <vt:lpstr>Calibri</vt:lpstr>
      <vt:lpstr>Calibri Light</vt:lpstr>
      <vt:lpstr>Comic Sans MS</vt:lpstr>
      <vt:lpstr>Gill Sans MT</vt:lpstr>
      <vt:lpstr>Times New Roman</vt:lpstr>
      <vt:lpstr>Tunga</vt:lpstr>
      <vt:lpstr>Tw Cen MT</vt:lpstr>
      <vt:lpstr>Tw Cen MT Condensed</vt:lpstr>
      <vt:lpstr>Wingdings</vt:lpstr>
      <vt:lpstr>Wingdings 3</vt:lpstr>
      <vt:lpstr>Kaynak</vt:lpstr>
      <vt:lpstr>Office Theme</vt:lpstr>
      <vt:lpstr>Ofis Teması</vt:lpstr>
      <vt:lpstr>İntegral</vt:lpstr>
      <vt:lpstr>PowerPoint Sunusu</vt:lpstr>
      <vt:lpstr>PowerPoint Sunusu</vt:lpstr>
      <vt:lpstr>PowerPoint Sunusu</vt:lpstr>
      <vt:lpstr>PowerPoint Sunusu</vt:lpstr>
      <vt:lpstr>TYT UYGULANIŞI</vt:lpstr>
      <vt:lpstr>PowerPoint Sunusu</vt:lpstr>
      <vt:lpstr>TYT SONUÇLARINIZ…</vt:lpstr>
      <vt:lpstr>YKS’DE İKİNCİ AŞAMA SINAVLARI:</vt:lpstr>
      <vt:lpstr>PowerPoint Sunusu</vt:lpstr>
      <vt:lpstr>Tarih-1 ve Coğrafya-1 Kapsamı</vt:lpstr>
      <vt:lpstr>Sosyal Bilimler-2 Ders Kapsamları</vt:lpstr>
      <vt:lpstr>PowerPoint Sunusu</vt:lpstr>
      <vt:lpstr>Dil Sınavı</vt:lpstr>
      <vt:lpstr>AYT UYGULANIŞI</vt:lpstr>
      <vt:lpstr>PowerPoint Sunusu</vt:lpstr>
      <vt:lpstr>ALAN YETERLİKİK TESTİ SÜRELERİ </vt:lpstr>
      <vt:lpstr>PowerPoint Sunusu</vt:lpstr>
      <vt:lpstr>PowerPoint Sunusu</vt:lpstr>
      <vt:lpstr>PowerPoint Sunusu</vt:lpstr>
      <vt:lpstr>PowerPoint Sunusu</vt:lpstr>
      <vt:lpstr>PowerPoint Sunusu</vt:lpstr>
      <vt:lpstr>ÖZEL YETENEKLE ÖĞRENCİ ALAN</vt:lpstr>
      <vt:lpstr>ASKER ve POLİS MESLEK  YÜKSEKOKULU ÖN BAŞVURULARI</vt:lpstr>
      <vt:lpstr>Polis Meslek Yüksekokulları Alım Şartları</vt:lpstr>
      <vt:lpstr>Polis meslek yüksek okulu  (pmyo)</vt:lpstr>
      <vt:lpstr>Pomem ve pmyo arasındaki farklar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YÜKSEKÖĞRETİM KURUMLARI SINAVI (YKS) (TYT – AYT/YDT)</dc:title>
  <dc:creator>Gülnur Gülnur</dc:creator>
  <cp:lastModifiedBy>rhbr-2</cp:lastModifiedBy>
  <cp:revision>117</cp:revision>
  <dcterms:created xsi:type="dcterms:W3CDTF">2020-12-24T15:00:36Z</dcterms:created>
  <dcterms:modified xsi:type="dcterms:W3CDTF">2023-12-01T07:22:38Z</dcterms:modified>
</cp:coreProperties>
</file>